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8"/>
  </p:notesMasterIdLst>
  <p:sldIdLst>
    <p:sldId id="937" r:id="rId2"/>
    <p:sldId id="944" r:id="rId3"/>
    <p:sldId id="959" r:id="rId4"/>
    <p:sldId id="960" r:id="rId5"/>
    <p:sldId id="961" r:id="rId6"/>
    <p:sldId id="962" r:id="rId7"/>
    <p:sldId id="963" r:id="rId8"/>
    <p:sldId id="964" r:id="rId9"/>
    <p:sldId id="899" r:id="rId10"/>
    <p:sldId id="970" r:id="rId11"/>
    <p:sldId id="972" r:id="rId12"/>
    <p:sldId id="973" r:id="rId13"/>
    <p:sldId id="974" r:id="rId14"/>
    <p:sldId id="971" r:id="rId15"/>
    <p:sldId id="975" r:id="rId16"/>
    <p:sldId id="976" r:id="rId17"/>
    <p:sldId id="950" r:id="rId18"/>
    <p:sldId id="979" r:id="rId19"/>
    <p:sldId id="983" r:id="rId20"/>
    <p:sldId id="981" r:id="rId21"/>
    <p:sldId id="982" r:id="rId22"/>
    <p:sldId id="980" r:id="rId23"/>
    <p:sldId id="966" r:id="rId24"/>
    <p:sldId id="967" r:id="rId25"/>
    <p:sldId id="968" r:id="rId26"/>
    <p:sldId id="9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71" autoAdjust="0"/>
    <p:restoredTop sz="94602" autoAdjust="0"/>
  </p:normalViewPr>
  <p:slideViewPr>
    <p:cSldViewPr snapToGrid="0">
      <p:cViewPr varScale="1">
        <p:scale>
          <a:sx n="78" d="100"/>
          <a:sy n="78" d="100"/>
        </p:scale>
        <p:origin x="105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9E0432-9201-4DA7-97BB-A6ED3C0600B0}" type="doc">
      <dgm:prSet loTypeId="urn:microsoft.com/office/officeart/2005/8/layout/pyramid3" loCatId="pyramid" qsTypeId="urn:microsoft.com/office/officeart/2005/8/quickstyle/simple3" qsCatId="simple" csTypeId="urn:microsoft.com/office/officeart/2005/8/colors/accent1_2" csCatId="accent1" phldr="1"/>
      <dgm:spPr/>
    </dgm:pt>
    <dgm:pt modelId="{D0B452F3-C97F-4104-97FA-1B2A0A1D171C}">
      <dgm:prSet phldrT="[Text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>
              <a:solidFill>
                <a:srgbClr val="FF0000"/>
              </a:solidFill>
              <a:latin typeface="Arial Black" panose="020B0A04020102020204" pitchFamily="34" charset="0"/>
            </a:rPr>
            <a:t>always </a:t>
          </a:r>
          <a:r>
            <a:rPr lang="ar-EG" sz="2800" b="1" dirty="0">
              <a:solidFill>
                <a:srgbClr val="FF0000"/>
              </a:solidFill>
              <a:latin typeface="Arial Black" panose="020B0A04020102020204" pitchFamily="34" charset="0"/>
            </a:rPr>
            <a:t>(تكرار 100%)          </a:t>
          </a:r>
          <a:r>
            <a:rPr lang="ar-SA" sz="2800" b="1" dirty="0">
              <a:solidFill>
                <a:srgbClr val="FF0000"/>
              </a:solidFill>
              <a:latin typeface="Arial Black" panose="020B0A04020102020204" pitchFamily="34" charset="0"/>
            </a:rPr>
            <a:t>دائما</a:t>
          </a:r>
          <a:r>
            <a:rPr lang="en-US" sz="2800" b="1" dirty="0">
              <a:solidFill>
                <a:srgbClr val="FF0000"/>
              </a:solidFill>
              <a:latin typeface="Arial Black" panose="020B0A04020102020204" pitchFamily="34" charset="0"/>
            </a:rPr>
            <a:t> </a:t>
          </a:r>
          <a:endParaRPr lang="en-US" sz="2800" dirty="0">
            <a:solidFill>
              <a:srgbClr val="FF0000"/>
            </a:solidFill>
          </a:endParaRPr>
        </a:p>
      </dgm:t>
    </dgm:pt>
    <dgm:pt modelId="{484CAE75-1BD1-4604-93DE-1DA2160A3A57}" type="parTrans" cxnId="{D0EBF20E-4F5E-4E68-A32C-39BB28EB3DBE}">
      <dgm:prSet/>
      <dgm:spPr/>
      <dgm:t>
        <a:bodyPr/>
        <a:lstStyle/>
        <a:p>
          <a:endParaRPr lang="en-US"/>
        </a:p>
      </dgm:t>
    </dgm:pt>
    <dgm:pt modelId="{1F29A133-2771-4681-8026-5F389350E727}" type="sibTrans" cxnId="{D0EBF20E-4F5E-4E68-A32C-39BB28EB3DBE}">
      <dgm:prSet/>
      <dgm:spPr/>
      <dgm:t>
        <a:bodyPr/>
        <a:lstStyle/>
        <a:p>
          <a:endParaRPr lang="en-US"/>
        </a:p>
      </dgm:t>
    </dgm:pt>
    <dgm:pt modelId="{9606BBFE-B8CD-4530-8044-43085F1006DC}">
      <dgm:prSet phldrT="[Text]"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>
              <a:solidFill>
                <a:srgbClr val="002060"/>
              </a:solidFill>
              <a:latin typeface="Arial Black" panose="020B0A04020102020204" pitchFamily="34" charset="0"/>
            </a:rPr>
            <a:t>often </a:t>
          </a:r>
          <a:r>
            <a:rPr lang="ar-EG" sz="2800" b="1" dirty="0">
              <a:solidFill>
                <a:srgbClr val="002060"/>
              </a:solidFill>
              <a:latin typeface="Arial Black" panose="020B0A04020102020204" pitchFamily="34" charset="0"/>
            </a:rPr>
            <a:t>     (تكرار 80%)            </a:t>
          </a:r>
          <a:r>
            <a:rPr lang="ar-SA" sz="2800" b="1" dirty="0">
              <a:solidFill>
                <a:srgbClr val="002060"/>
              </a:solidFill>
              <a:latin typeface="Arial Black" panose="020B0A04020102020204" pitchFamily="34" charset="0"/>
            </a:rPr>
            <a:t>غالبا </a:t>
          </a:r>
          <a:r>
            <a:rPr lang="en-US" sz="2800" b="1" dirty="0">
              <a:solidFill>
                <a:srgbClr val="002060"/>
              </a:solidFill>
              <a:latin typeface="Arial Black" panose="020B0A04020102020204" pitchFamily="34" charset="0"/>
            </a:rPr>
            <a:t>  </a:t>
          </a:r>
        </a:p>
      </dgm:t>
    </dgm:pt>
    <dgm:pt modelId="{165974EE-4AFD-492B-B44F-96324F8D32BF}" type="parTrans" cxnId="{5AF3D74C-FF48-40CD-BC00-3A62FA66B760}">
      <dgm:prSet/>
      <dgm:spPr/>
      <dgm:t>
        <a:bodyPr/>
        <a:lstStyle/>
        <a:p>
          <a:endParaRPr lang="en-US"/>
        </a:p>
      </dgm:t>
    </dgm:pt>
    <dgm:pt modelId="{FD4250FB-05C9-4BFC-BB8E-CA7DF3041A98}" type="sibTrans" cxnId="{5AF3D74C-FF48-40CD-BC00-3A62FA66B760}">
      <dgm:prSet/>
      <dgm:spPr/>
      <dgm:t>
        <a:bodyPr/>
        <a:lstStyle/>
        <a:p>
          <a:endParaRPr lang="en-US"/>
        </a:p>
      </dgm:t>
    </dgm:pt>
    <dgm:pt modelId="{DAE10FAC-13A3-45D9-89A9-CC8EF0B17C2E}">
      <dgm:prSet phldrT="[Text]" custT="1"/>
      <dgm:spPr/>
      <dgm:t>
        <a:bodyPr/>
        <a:lstStyle/>
        <a:p>
          <a:r>
            <a:rPr lang="en-US" sz="2400" dirty="0"/>
            <a:t>0</a:t>
          </a:r>
        </a:p>
      </dgm:t>
    </dgm:pt>
    <dgm:pt modelId="{2B75F63F-B357-48E2-839D-85FDDE6941DC}" type="parTrans" cxnId="{3ACF846D-C259-41E4-AA62-3DD81EBA6D2D}">
      <dgm:prSet/>
      <dgm:spPr/>
      <dgm:t>
        <a:bodyPr/>
        <a:lstStyle/>
        <a:p>
          <a:endParaRPr lang="en-US"/>
        </a:p>
      </dgm:t>
    </dgm:pt>
    <dgm:pt modelId="{15E15A94-D04B-4146-B3B9-7CEEB84D67B9}" type="sibTrans" cxnId="{3ACF846D-C259-41E4-AA62-3DD81EBA6D2D}">
      <dgm:prSet/>
      <dgm:spPr/>
      <dgm:t>
        <a:bodyPr/>
        <a:lstStyle/>
        <a:p>
          <a:endParaRPr lang="en-US"/>
        </a:p>
      </dgm:t>
    </dgm:pt>
    <dgm:pt modelId="{C8943389-B021-4C22-B04D-F8CD21A9325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>
              <a:solidFill>
                <a:srgbClr val="7030A0"/>
              </a:solidFill>
              <a:latin typeface="Arial Black" panose="020B0A04020102020204" pitchFamily="34" charset="0"/>
            </a:rPr>
            <a:t>usually </a:t>
          </a:r>
          <a:r>
            <a:rPr lang="ar-EG" sz="2800" b="1" dirty="0">
              <a:solidFill>
                <a:srgbClr val="7030A0"/>
              </a:solidFill>
              <a:latin typeface="Arial Black" panose="020B0A04020102020204" pitchFamily="34" charset="0"/>
            </a:rPr>
            <a:t>  (تكرار 70 %)     </a:t>
          </a:r>
          <a:r>
            <a:rPr lang="ar-SA" sz="2800" b="1" dirty="0">
              <a:solidFill>
                <a:srgbClr val="7030A0"/>
              </a:solidFill>
              <a:latin typeface="Arial Black" panose="020B0A04020102020204" pitchFamily="34" charset="0"/>
            </a:rPr>
            <a:t>عادة </a:t>
          </a:r>
          <a:r>
            <a:rPr lang="en-US" sz="2800" b="1" dirty="0">
              <a:solidFill>
                <a:srgbClr val="7030A0"/>
              </a:solidFill>
              <a:latin typeface="Arial Black" panose="020B0A04020102020204" pitchFamily="34" charset="0"/>
            </a:rPr>
            <a:t> </a:t>
          </a:r>
          <a:endParaRPr lang="en-US" sz="2800" dirty="0">
            <a:solidFill>
              <a:srgbClr val="7030A0"/>
            </a:solidFill>
          </a:endParaRPr>
        </a:p>
      </dgm:t>
    </dgm:pt>
    <dgm:pt modelId="{DFDBC04A-2111-486A-8482-435175F2D016}" type="parTrans" cxnId="{23F92BE9-FB8E-4AC9-978C-7693A7E6080C}">
      <dgm:prSet/>
      <dgm:spPr/>
      <dgm:t>
        <a:bodyPr/>
        <a:lstStyle/>
        <a:p>
          <a:endParaRPr lang="en-US"/>
        </a:p>
      </dgm:t>
    </dgm:pt>
    <dgm:pt modelId="{E24FC7C0-24F3-4733-9440-F66F9F0827BC}" type="sibTrans" cxnId="{23F92BE9-FB8E-4AC9-978C-7693A7E6080C}">
      <dgm:prSet/>
      <dgm:spPr/>
      <dgm:t>
        <a:bodyPr/>
        <a:lstStyle/>
        <a:p>
          <a:endParaRPr lang="en-US"/>
        </a:p>
      </dgm:t>
    </dgm:pt>
    <dgm:pt modelId="{CA51978B-1B54-4645-B8AE-7EC633F9F89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rarely </a:t>
          </a:r>
          <a:r>
            <a:rPr lang="ar-SA" sz="2800" b="1" dirty="0">
              <a:solidFill>
                <a:srgbClr val="C00000"/>
              </a:solidFill>
              <a:latin typeface="Arial Black" panose="020B0A04020102020204" pitchFamily="34" charset="0"/>
            </a:rPr>
            <a:t>نادرا </a:t>
          </a:r>
          <a:endParaRPr lang="en-US" sz="2800" dirty="0">
            <a:solidFill>
              <a:srgbClr val="C00000"/>
            </a:solidFill>
          </a:endParaRPr>
        </a:p>
      </dgm:t>
    </dgm:pt>
    <dgm:pt modelId="{DAFEDE22-19BD-43BD-A734-302E213D35A7}" type="parTrans" cxnId="{26E5E228-E57A-4F41-B5FE-2A3BA123C692}">
      <dgm:prSet/>
      <dgm:spPr/>
      <dgm:t>
        <a:bodyPr/>
        <a:lstStyle/>
        <a:p>
          <a:endParaRPr lang="en-US"/>
        </a:p>
      </dgm:t>
    </dgm:pt>
    <dgm:pt modelId="{385F8DAA-4245-42D2-AC9A-5C929C233F64}" type="sibTrans" cxnId="{26E5E228-E57A-4F41-B5FE-2A3BA123C692}">
      <dgm:prSet/>
      <dgm:spPr/>
      <dgm:t>
        <a:bodyPr/>
        <a:lstStyle/>
        <a:p>
          <a:endParaRPr lang="en-US"/>
        </a:p>
      </dgm:t>
    </dgm:pt>
    <dgm:pt modelId="{5DFD8DF5-B4C8-436E-83F5-3FEF624E6E08}">
      <dgm:prSet custT="1"/>
      <dgm:spPr/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hardly ever </a:t>
          </a:r>
          <a:r>
            <a:rPr lang="ar-EG" sz="2800" b="1" dirty="0">
              <a:solidFill>
                <a:srgbClr val="C00000"/>
              </a:solidFill>
              <a:latin typeface="Arial Black" panose="020B0A04020102020204" pitchFamily="34" charset="0"/>
            </a:rPr>
            <a:t>بالكاد</a:t>
          </a: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  </a:t>
          </a:r>
          <a:endParaRPr lang="en-US" sz="2800" dirty="0">
            <a:solidFill>
              <a:srgbClr val="C00000"/>
            </a:solidFill>
          </a:endParaRPr>
        </a:p>
      </dgm:t>
    </dgm:pt>
    <dgm:pt modelId="{A86B4500-3047-47C4-B208-3C28ED95F5A0}" type="parTrans" cxnId="{A495A1BF-A68B-428F-9595-402032F6C14E}">
      <dgm:prSet/>
      <dgm:spPr/>
      <dgm:t>
        <a:bodyPr/>
        <a:lstStyle/>
        <a:p>
          <a:endParaRPr lang="en-US"/>
        </a:p>
      </dgm:t>
    </dgm:pt>
    <dgm:pt modelId="{78627549-4695-40A5-9792-B76B6497EBC8}" type="sibTrans" cxnId="{A495A1BF-A68B-428F-9595-402032F6C14E}">
      <dgm:prSet/>
      <dgm:spPr/>
      <dgm:t>
        <a:bodyPr/>
        <a:lstStyle/>
        <a:p>
          <a:endParaRPr lang="en-US"/>
        </a:p>
      </dgm:t>
    </dgm:pt>
    <dgm:pt modelId="{FB352466-3C5C-4FF4-B075-59D097222A7F}">
      <dgm:prSet custT="1"/>
      <dgm:spPr/>
      <dgm:t>
        <a:bodyPr/>
        <a:lstStyle/>
        <a:p>
          <a:r>
            <a:rPr lang="en-US" sz="3200" b="1" dirty="0">
              <a:solidFill>
                <a:srgbClr val="7030A0"/>
              </a:solidFill>
              <a:latin typeface="Arial Black" panose="020B0A04020102020204" pitchFamily="34" charset="0"/>
            </a:rPr>
            <a:t>Sometimes </a:t>
          </a:r>
          <a:r>
            <a:rPr lang="ar-SA" sz="3200" b="1" dirty="0">
              <a:solidFill>
                <a:srgbClr val="7030A0"/>
              </a:solidFill>
              <a:latin typeface="Arial Black" panose="020B0A04020102020204" pitchFamily="34" charset="0"/>
            </a:rPr>
            <a:t>أحيانا</a:t>
          </a:r>
          <a:endParaRPr lang="en-US" sz="3200" dirty="0">
            <a:solidFill>
              <a:srgbClr val="7030A0"/>
            </a:solidFill>
          </a:endParaRPr>
        </a:p>
      </dgm:t>
    </dgm:pt>
    <dgm:pt modelId="{112FA001-3F1F-40E8-BAF2-0D906194FE9D}" type="parTrans" cxnId="{67B770C0-481C-4FEF-BBE3-FD6B707EEA0B}">
      <dgm:prSet/>
      <dgm:spPr/>
      <dgm:t>
        <a:bodyPr/>
        <a:lstStyle/>
        <a:p>
          <a:endParaRPr lang="en-US"/>
        </a:p>
      </dgm:t>
    </dgm:pt>
    <dgm:pt modelId="{D4546EAE-C378-4C32-B67B-B1AB22AAF704}" type="sibTrans" cxnId="{67B770C0-481C-4FEF-BBE3-FD6B707EEA0B}">
      <dgm:prSet/>
      <dgm:spPr/>
      <dgm:t>
        <a:bodyPr/>
        <a:lstStyle/>
        <a:p>
          <a:endParaRPr lang="en-US"/>
        </a:p>
      </dgm:t>
    </dgm:pt>
    <dgm:pt modelId="{7AE1DE81-BF52-430F-9902-91EC24CA7642}">
      <dgm:prSet custT="1"/>
      <dgm:spPr/>
      <dgm:t>
        <a:bodyPr/>
        <a:lstStyle/>
        <a:p>
          <a:r>
            <a:rPr lang="en-US" sz="3200" b="1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rPr>
            <a:t>regularly </a:t>
          </a:r>
          <a:r>
            <a:rPr lang="ar-EG" sz="3200" b="1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rPr>
            <a:t>بشكل معتاد</a:t>
          </a:r>
          <a:endParaRPr lang="en-US" sz="3200" dirty="0">
            <a:solidFill>
              <a:schemeClr val="accent3">
                <a:lumMod val="50000"/>
              </a:schemeClr>
            </a:solidFill>
          </a:endParaRPr>
        </a:p>
      </dgm:t>
    </dgm:pt>
    <dgm:pt modelId="{70E66717-047D-4103-9728-5A9D143D3B23}" type="parTrans" cxnId="{F97C7B5F-EB0C-4C4E-9A3A-01C3DC2FFAD0}">
      <dgm:prSet/>
      <dgm:spPr/>
      <dgm:t>
        <a:bodyPr/>
        <a:lstStyle/>
        <a:p>
          <a:endParaRPr lang="en-US"/>
        </a:p>
      </dgm:t>
    </dgm:pt>
    <dgm:pt modelId="{AB288C33-AABA-4FFF-A9C7-BBE56B3BC779}" type="sibTrans" cxnId="{F97C7B5F-EB0C-4C4E-9A3A-01C3DC2FFAD0}">
      <dgm:prSet/>
      <dgm:spPr/>
      <dgm:t>
        <a:bodyPr/>
        <a:lstStyle/>
        <a:p>
          <a:endParaRPr lang="en-US"/>
        </a:p>
      </dgm:t>
    </dgm:pt>
    <dgm:pt modelId="{FB557D70-27F6-4902-9481-F0FC6125462D}">
      <dgm:prSet custT="1"/>
      <dgm:spPr/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never</a:t>
          </a:r>
          <a:endParaRPr lang="en-US" sz="2800" dirty="0">
            <a:solidFill>
              <a:srgbClr val="C00000"/>
            </a:solidFill>
          </a:endParaRPr>
        </a:p>
      </dgm:t>
    </dgm:pt>
    <dgm:pt modelId="{A2E3CE7A-4F20-491C-9CF6-D2B7AC771E38}" type="parTrans" cxnId="{FBE54EAA-1C5C-4291-86FF-59DED05373B2}">
      <dgm:prSet/>
      <dgm:spPr/>
      <dgm:t>
        <a:bodyPr/>
        <a:lstStyle/>
        <a:p>
          <a:endParaRPr lang="en-US"/>
        </a:p>
      </dgm:t>
    </dgm:pt>
    <dgm:pt modelId="{6380527D-A755-4F45-B282-D3AC1B4AAE54}" type="sibTrans" cxnId="{FBE54EAA-1C5C-4291-86FF-59DED05373B2}">
      <dgm:prSet/>
      <dgm:spPr/>
      <dgm:t>
        <a:bodyPr/>
        <a:lstStyle/>
        <a:p>
          <a:endParaRPr lang="en-US"/>
        </a:p>
      </dgm:t>
    </dgm:pt>
    <dgm:pt modelId="{E8561A47-5437-47B7-BCCE-3CD4699DD7BB}" type="pres">
      <dgm:prSet presAssocID="{BC9E0432-9201-4DA7-97BB-A6ED3C0600B0}" presName="Name0" presStyleCnt="0">
        <dgm:presLayoutVars>
          <dgm:dir/>
          <dgm:animLvl val="lvl"/>
          <dgm:resizeHandles val="exact"/>
        </dgm:presLayoutVars>
      </dgm:prSet>
      <dgm:spPr/>
    </dgm:pt>
    <dgm:pt modelId="{DE858DBC-DFF2-4DB4-9148-4DC674C10A49}" type="pres">
      <dgm:prSet presAssocID="{D0B452F3-C97F-4104-97FA-1B2A0A1D171C}" presName="Name8" presStyleCnt="0"/>
      <dgm:spPr/>
    </dgm:pt>
    <dgm:pt modelId="{201A13E4-564E-44C8-BCB1-EBE4A57D15E3}" type="pres">
      <dgm:prSet presAssocID="{D0B452F3-C97F-4104-97FA-1B2A0A1D171C}" presName="level" presStyleLbl="node1" presStyleIdx="0" presStyleCnt="9">
        <dgm:presLayoutVars>
          <dgm:chMax val="1"/>
          <dgm:bulletEnabled val="1"/>
        </dgm:presLayoutVars>
      </dgm:prSet>
      <dgm:spPr/>
    </dgm:pt>
    <dgm:pt modelId="{90EC336A-79FD-4E93-9699-F07CD1DE90C8}" type="pres">
      <dgm:prSet presAssocID="{D0B452F3-C97F-4104-97FA-1B2A0A1D171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A869D2B-0A79-454A-8D91-C20266EA8210}" type="pres">
      <dgm:prSet presAssocID="{9606BBFE-B8CD-4530-8044-43085F1006DC}" presName="Name8" presStyleCnt="0"/>
      <dgm:spPr/>
    </dgm:pt>
    <dgm:pt modelId="{FBD1BDAE-B897-4751-93CA-18C4973C28FB}" type="pres">
      <dgm:prSet presAssocID="{9606BBFE-B8CD-4530-8044-43085F1006DC}" presName="level" presStyleLbl="node1" presStyleIdx="1" presStyleCnt="9">
        <dgm:presLayoutVars>
          <dgm:chMax val="1"/>
          <dgm:bulletEnabled val="1"/>
        </dgm:presLayoutVars>
      </dgm:prSet>
      <dgm:spPr/>
    </dgm:pt>
    <dgm:pt modelId="{E39F4604-D353-42E8-80B6-9F0DA248AEAB}" type="pres">
      <dgm:prSet presAssocID="{9606BBFE-B8CD-4530-8044-43085F1006D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53E6B82-E603-4116-BD18-FE8AC7825213}" type="pres">
      <dgm:prSet presAssocID="{C8943389-B021-4C22-B04D-F8CD21A93257}" presName="Name8" presStyleCnt="0"/>
      <dgm:spPr/>
    </dgm:pt>
    <dgm:pt modelId="{807DC3C0-BC37-4079-9FC0-3D81DB62C070}" type="pres">
      <dgm:prSet presAssocID="{C8943389-B021-4C22-B04D-F8CD21A93257}" presName="level" presStyleLbl="node1" presStyleIdx="2" presStyleCnt="9">
        <dgm:presLayoutVars>
          <dgm:chMax val="1"/>
          <dgm:bulletEnabled val="1"/>
        </dgm:presLayoutVars>
      </dgm:prSet>
      <dgm:spPr/>
    </dgm:pt>
    <dgm:pt modelId="{E04335D9-404C-4F24-B48C-DC25904B16EE}" type="pres">
      <dgm:prSet presAssocID="{C8943389-B021-4C22-B04D-F8CD21A932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B023F9-CB73-4991-BA10-30C8199CD19D}" type="pres">
      <dgm:prSet presAssocID="{7AE1DE81-BF52-430F-9902-91EC24CA7642}" presName="Name8" presStyleCnt="0"/>
      <dgm:spPr/>
    </dgm:pt>
    <dgm:pt modelId="{66A062CD-B02D-411B-B92E-434C8C6EA7D0}" type="pres">
      <dgm:prSet presAssocID="{7AE1DE81-BF52-430F-9902-91EC24CA7642}" presName="level" presStyleLbl="node1" presStyleIdx="3" presStyleCnt="9">
        <dgm:presLayoutVars>
          <dgm:chMax val="1"/>
          <dgm:bulletEnabled val="1"/>
        </dgm:presLayoutVars>
      </dgm:prSet>
      <dgm:spPr/>
    </dgm:pt>
    <dgm:pt modelId="{97C5E8EB-2472-4BB7-B459-B434F87E2A96}" type="pres">
      <dgm:prSet presAssocID="{7AE1DE81-BF52-430F-9902-91EC24CA764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AB39EC8-0C49-4723-99A2-2F376B0F6D12}" type="pres">
      <dgm:prSet presAssocID="{FB352466-3C5C-4FF4-B075-59D097222A7F}" presName="Name8" presStyleCnt="0"/>
      <dgm:spPr/>
    </dgm:pt>
    <dgm:pt modelId="{429D9F55-5558-44EC-98AF-734441DB7929}" type="pres">
      <dgm:prSet presAssocID="{FB352466-3C5C-4FF4-B075-59D097222A7F}" presName="level" presStyleLbl="node1" presStyleIdx="4" presStyleCnt="9">
        <dgm:presLayoutVars>
          <dgm:chMax val="1"/>
          <dgm:bulletEnabled val="1"/>
        </dgm:presLayoutVars>
      </dgm:prSet>
      <dgm:spPr/>
    </dgm:pt>
    <dgm:pt modelId="{E074AD87-878E-4140-836E-F51C43088ADE}" type="pres">
      <dgm:prSet presAssocID="{FB352466-3C5C-4FF4-B075-59D097222A7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4BC5BD7-11FE-4998-915A-D77B5257AB75}" type="pres">
      <dgm:prSet presAssocID="{5DFD8DF5-B4C8-436E-83F5-3FEF624E6E08}" presName="Name8" presStyleCnt="0"/>
      <dgm:spPr/>
    </dgm:pt>
    <dgm:pt modelId="{44D2C726-3DE8-4160-8B9C-0853637E9EB3}" type="pres">
      <dgm:prSet presAssocID="{5DFD8DF5-B4C8-436E-83F5-3FEF624E6E08}" presName="level" presStyleLbl="node1" presStyleIdx="5" presStyleCnt="9" custScaleX="104827">
        <dgm:presLayoutVars>
          <dgm:chMax val="1"/>
          <dgm:bulletEnabled val="1"/>
        </dgm:presLayoutVars>
      </dgm:prSet>
      <dgm:spPr/>
    </dgm:pt>
    <dgm:pt modelId="{00DE1214-60B7-44F5-A8AA-1353D19C80C8}" type="pres">
      <dgm:prSet presAssocID="{5DFD8DF5-B4C8-436E-83F5-3FEF624E6E0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77C6BED-EC53-4434-A9D1-3BDF06A0C49B}" type="pres">
      <dgm:prSet presAssocID="{CA51978B-1B54-4645-B8AE-7EC633F9F897}" presName="Name8" presStyleCnt="0"/>
      <dgm:spPr/>
    </dgm:pt>
    <dgm:pt modelId="{E528C090-167E-4D6C-8375-8DBECA99F25C}" type="pres">
      <dgm:prSet presAssocID="{CA51978B-1B54-4645-B8AE-7EC633F9F897}" presName="level" presStyleLbl="node1" presStyleIdx="6" presStyleCnt="9">
        <dgm:presLayoutVars>
          <dgm:chMax val="1"/>
          <dgm:bulletEnabled val="1"/>
        </dgm:presLayoutVars>
      </dgm:prSet>
      <dgm:spPr/>
    </dgm:pt>
    <dgm:pt modelId="{76C53B23-0D03-4FBA-A9C7-EC91CD52B5A7}" type="pres">
      <dgm:prSet presAssocID="{CA51978B-1B54-4645-B8AE-7EC633F9F89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3F9DADB-594A-471A-A6E9-A07AC38D3E91}" type="pres">
      <dgm:prSet presAssocID="{FB557D70-27F6-4902-9481-F0FC6125462D}" presName="Name8" presStyleCnt="0"/>
      <dgm:spPr/>
    </dgm:pt>
    <dgm:pt modelId="{33ACC851-1F7D-4398-8B4A-01AEDEF3E8B7}" type="pres">
      <dgm:prSet presAssocID="{FB557D70-27F6-4902-9481-F0FC6125462D}" presName="level" presStyleLbl="node1" presStyleIdx="7" presStyleCnt="9">
        <dgm:presLayoutVars>
          <dgm:chMax val="1"/>
          <dgm:bulletEnabled val="1"/>
        </dgm:presLayoutVars>
      </dgm:prSet>
      <dgm:spPr/>
    </dgm:pt>
    <dgm:pt modelId="{C87E9015-6931-4B97-AF90-33BDA8D0AF40}" type="pres">
      <dgm:prSet presAssocID="{FB557D70-27F6-4902-9481-F0FC612546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599817E-296C-44AE-A033-8624C3AEFB40}" type="pres">
      <dgm:prSet presAssocID="{DAE10FAC-13A3-45D9-89A9-CC8EF0B17C2E}" presName="Name8" presStyleCnt="0"/>
      <dgm:spPr/>
    </dgm:pt>
    <dgm:pt modelId="{9D83F90C-8A8F-49C4-9EB3-BE1BB8815731}" type="pres">
      <dgm:prSet presAssocID="{DAE10FAC-13A3-45D9-89A9-CC8EF0B17C2E}" presName="level" presStyleLbl="node1" presStyleIdx="8" presStyleCnt="9">
        <dgm:presLayoutVars>
          <dgm:chMax val="1"/>
          <dgm:bulletEnabled val="1"/>
        </dgm:presLayoutVars>
      </dgm:prSet>
      <dgm:spPr/>
    </dgm:pt>
    <dgm:pt modelId="{49EBACBD-BA27-4662-9A14-999D512EB8AF}" type="pres">
      <dgm:prSet presAssocID="{DAE10FAC-13A3-45D9-89A9-CC8EF0B17C2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0EBF20E-4F5E-4E68-A32C-39BB28EB3DBE}" srcId="{BC9E0432-9201-4DA7-97BB-A6ED3C0600B0}" destId="{D0B452F3-C97F-4104-97FA-1B2A0A1D171C}" srcOrd="0" destOrd="0" parTransId="{484CAE75-1BD1-4604-93DE-1DA2160A3A57}" sibTransId="{1F29A133-2771-4681-8026-5F389350E727}"/>
    <dgm:cxn modelId="{B555E219-8A32-46AE-85ED-B1CD2578E8BE}" type="presOf" srcId="{5DFD8DF5-B4C8-436E-83F5-3FEF624E6E08}" destId="{44D2C726-3DE8-4160-8B9C-0853637E9EB3}" srcOrd="0" destOrd="0" presId="urn:microsoft.com/office/officeart/2005/8/layout/pyramid3"/>
    <dgm:cxn modelId="{BFBCD922-0BB5-47D4-B63D-125B95CB45B2}" type="presOf" srcId="{FB352466-3C5C-4FF4-B075-59D097222A7F}" destId="{E074AD87-878E-4140-836E-F51C43088ADE}" srcOrd="1" destOrd="0" presId="urn:microsoft.com/office/officeart/2005/8/layout/pyramid3"/>
    <dgm:cxn modelId="{22531D24-550B-4B79-8F6E-B5FAA3374E22}" type="presOf" srcId="{FB352466-3C5C-4FF4-B075-59D097222A7F}" destId="{429D9F55-5558-44EC-98AF-734441DB7929}" srcOrd="0" destOrd="0" presId="urn:microsoft.com/office/officeart/2005/8/layout/pyramid3"/>
    <dgm:cxn modelId="{26E5E228-E57A-4F41-B5FE-2A3BA123C692}" srcId="{BC9E0432-9201-4DA7-97BB-A6ED3C0600B0}" destId="{CA51978B-1B54-4645-B8AE-7EC633F9F897}" srcOrd="6" destOrd="0" parTransId="{DAFEDE22-19BD-43BD-A734-302E213D35A7}" sibTransId="{385F8DAA-4245-42D2-AC9A-5C929C233F64}"/>
    <dgm:cxn modelId="{2CCED131-103A-44EC-A191-DE3CDD10C3FC}" type="presOf" srcId="{FB557D70-27F6-4902-9481-F0FC6125462D}" destId="{C87E9015-6931-4B97-AF90-33BDA8D0AF40}" srcOrd="1" destOrd="0" presId="urn:microsoft.com/office/officeart/2005/8/layout/pyramid3"/>
    <dgm:cxn modelId="{FE124236-734F-40D1-B9EF-B68AF021984B}" type="presOf" srcId="{9606BBFE-B8CD-4530-8044-43085F1006DC}" destId="{FBD1BDAE-B897-4751-93CA-18C4973C28FB}" srcOrd="0" destOrd="0" presId="urn:microsoft.com/office/officeart/2005/8/layout/pyramid3"/>
    <dgm:cxn modelId="{F0B74C38-B317-4BEC-9C29-2D76BB2128CF}" type="presOf" srcId="{9606BBFE-B8CD-4530-8044-43085F1006DC}" destId="{E39F4604-D353-42E8-80B6-9F0DA248AEAB}" srcOrd="1" destOrd="0" presId="urn:microsoft.com/office/officeart/2005/8/layout/pyramid3"/>
    <dgm:cxn modelId="{A16A043F-AFC4-482F-9DE6-8A87E6FE81C1}" type="presOf" srcId="{7AE1DE81-BF52-430F-9902-91EC24CA7642}" destId="{66A062CD-B02D-411B-B92E-434C8C6EA7D0}" srcOrd="0" destOrd="0" presId="urn:microsoft.com/office/officeart/2005/8/layout/pyramid3"/>
    <dgm:cxn modelId="{F97C7B5F-EB0C-4C4E-9A3A-01C3DC2FFAD0}" srcId="{BC9E0432-9201-4DA7-97BB-A6ED3C0600B0}" destId="{7AE1DE81-BF52-430F-9902-91EC24CA7642}" srcOrd="3" destOrd="0" parTransId="{70E66717-047D-4103-9728-5A9D143D3B23}" sibTransId="{AB288C33-AABA-4FFF-A9C7-BBE56B3BC779}"/>
    <dgm:cxn modelId="{B8CBD269-EB58-4D55-A0E3-B0CFF8699D51}" type="presOf" srcId="{D0B452F3-C97F-4104-97FA-1B2A0A1D171C}" destId="{90EC336A-79FD-4E93-9699-F07CD1DE90C8}" srcOrd="1" destOrd="0" presId="urn:microsoft.com/office/officeart/2005/8/layout/pyramid3"/>
    <dgm:cxn modelId="{5AF3D74C-FF48-40CD-BC00-3A62FA66B760}" srcId="{BC9E0432-9201-4DA7-97BB-A6ED3C0600B0}" destId="{9606BBFE-B8CD-4530-8044-43085F1006DC}" srcOrd="1" destOrd="0" parTransId="{165974EE-4AFD-492B-B44F-96324F8D32BF}" sibTransId="{FD4250FB-05C9-4BFC-BB8E-CA7DF3041A98}"/>
    <dgm:cxn modelId="{53A11A6D-7031-4D66-A0FD-ACF1BBAD98C6}" type="presOf" srcId="{C8943389-B021-4C22-B04D-F8CD21A93257}" destId="{E04335D9-404C-4F24-B48C-DC25904B16EE}" srcOrd="1" destOrd="0" presId="urn:microsoft.com/office/officeart/2005/8/layout/pyramid3"/>
    <dgm:cxn modelId="{3ACF846D-C259-41E4-AA62-3DD81EBA6D2D}" srcId="{BC9E0432-9201-4DA7-97BB-A6ED3C0600B0}" destId="{DAE10FAC-13A3-45D9-89A9-CC8EF0B17C2E}" srcOrd="8" destOrd="0" parTransId="{2B75F63F-B357-48E2-839D-85FDDE6941DC}" sibTransId="{15E15A94-D04B-4146-B3B9-7CEEB84D67B9}"/>
    <dgm:cxn modelId="{A9D85477-5660-4C30-8B7E-C59A6194BB24}" type="presOf" srcId="{CA51978B-1B54-4645-B8AE-7EC633F9F897}" destId="{76C53B23-0D03-4FBA-A9C7-EC91CD52B5A7}" srcOrd="1" destOrd="0" presId="urn:microsoft.com/office/officeart/2005/8/layout/pyramid3"/>
    <dgm:cxn modelId="{3584DA79-BDDB-475F-9F3F-462E457E271D}" type="presOf" srcId="{C8943389-B021-4C22-B04D-F8CD21A93257}" destId="{807DC3C0-BC37-4079-9FC0-3D81DB62C070}" srcOrd="0" destOrd="0" presId="urn:microsoft.com/office/officeart/2005/8/layout/pyramid3"/>
    <dgm:cxn modelId="{326B7B90-3A9F-476D-8E35-6FCB808AAF68}" type="presOf" srcId="{FB557D70-27F6-4902-9481-F0FC6125462D}" destId="{33ACC851-1F7D-4398-8B4A-01AEDEF3E8B7}" srcOrd="0" destOrd="0" presId="urn:microsoft.com/office/officeart/2005/8/layout/pyramid3"/>
    <dgm:cxn modelId="{2A1E6C91-2CDA-4DAF-BF17-84E2331B029C}" type="presOf" srcId="{CA51978B-1B54-4645-B8AE-7EC633F9F897}" destId="{E528C090-167E-4D6C-8375-8DBECA99F25C}" srcOrd="0" destOrd="0" presId="urn:microsoft.com/office/officeart/2005/8/layout/pyramid3"/>
    <dgm:cxn modelId="{FEB69D9D-8023-4F5F-BC67-1A3FFACDA6A3}" type="presOf" srcId="{DAE10FAC-13A3-45D9-89A9-CC8EF0B17C2E}" destId="{9D83F90C-8A8F-49C4-9EB3-BE1BB8815731}" srcOrd="0" destOrd="0" presId="urn:microsoft.com/office/officeart/2005/8/layout/pyramid3"/>
    <dgm:cxn modelId="{FBE54EAA-1C5C-4291-86FF-59DED05373B2}" srcId="{BC9E0432-9201-4DA7-97BB-A6ED3C0600B0}" destId="{FB557D70-27F6-4902-9481-F0FC6125462D}" srcOrd="7" destOrd="0" parTransId="{A2E3CE7A-4F20-491C-9CF6-D2B7AC771E38}" sibTransId="{6380527D-A755-4F45-B282-D3AC1B4AAE54}"/>
    <dgm:cxn modelId="{56B77FB8-5F71-4CCB-B506-E9368DB83B5A}" type="presOf" srcId="{7AE1DE81-BF52-430F-9902-91EC24CA7642}" destId="{97C5E8EB-2472-4BB7-B459-B434F87E2A96}" srcOrd="1" destOrd="0" presId="urn:microsoft.com/office/officeart/2005/8/layout/pyramid3"/>
    <dgm:cxn modelId="{EC9362BE-6EB1-48C3-884B-311AA7447EB7}" type="presOf" srcId="{D0B452F3-C97F-4104-97FA-1B2A0A1D171C}" destId="{201A13E4-564E-44C8-BCB1-EBE4A57D15E3}" srcOrd="0" destOrd="0" presId="urn:microsoft.com/office/officeart/2005/8/layout/pyramid3"/>
    <dgm:cxn modelId="{A495A1BF-A68B-428F-9595-402032F6C14E}" srcId="{BC9E0432-9201-4DA7-97BB-A6ED3C0600B0}" destId="{5DFD8DF5-B4C8-436E-83F5-3FEF624E6E08}" srcOrd="5" destOrd="0" parTransId="{A86B4500-3047-47C4-B208-3C28ED95F5A0}" sibTransId="{78627549-4695-40A5-9792-B76B6497EBC8}"/>
    <dgm:cxn modelId="{67B770C0-481C-4FEF-BBE3-FD6B707EEA0B}" srcId="{BC9E0432-9201-4DA7-97BB-A6ED3C0600B0}" destId="{FB352466-3C5C-4FF4-B075-59D097222A7F}" srcOrd="4" destOrd="0" parTransId="{112FA001-3F1F-40E8-BAF2-0D906194FE9D}" sibTransId="{D4546EAE-C378-4C32-B67B-B1AB22AAF704}"/>
    <dgm:cxn modelId="{23F92BE9-FB8E-4AC9-978C-7693A7E6080C}" srcId="{BC9E0432-9201-4DA7-97BB-A6ED3C0600B0}" destId="{C8943389-B021-4C22-B04D-F8CD21A93257}" srcOrd="2" destOrd="0" parTransId="{DFDBC04A-2111-486A-8482-435175F2D016}" sibTransId="{E24FC7C0-24F3-4733-9440-F66F9F0827BC}"/>
    <dgm:cxn modelId="{D98CB3FB-AF8F-43B8-B154-596041684FD4}" type="presOf" srcId="{5DFD8DF5-B4C8-436E-83F5-3FEF624E6E08}" destId="{00DE1214-60B7-44F5-A8AA-1353D19C80C8}" srcOrd="1" destOrd="0" presId="urn:microsoft.com/office/officeart/2005/8/layout/pyramid3"/>
    <dgm:cxn modelId="{EE5AD1FB-2786-46E7-8DC0-1922F6277704}" type="presOf" srcId="{DAE10FAC-13A3-45D9-89A9-CC8EF0B17C2E}" destId="{49EBACBD-BA27-4662-9A14-999D512EB8AF}" srcOrd="1" destOrd="0" presId="urn:microsoft.com/office/officeart/2005/8/layout/pyramid3"/>
    <dgm:cxn modelId="{A19AF3FF-E7DB-4ED5-997F-B2B592218A98}" type="presOf" srcId="{BC9E0432-9201-4DA7-97BB-A6ED3C0600B0}" destId="{E8561A47-5437-47B7-BCCE-3CD4699DD7BB}" srcOrd="0" destOrd="0" presId="urn:microsoft.com/office/officeart/2005/8/layout/pyramid3"/>
    <dgm:cxn modelId="{B14D6484-A5D9-401F-A008-3433223FC9B7}" type="presParOf" srcId="{E8561A47-5437-47B7-BCCE-3CD4699DD7BB}" destId="{DE858DBC-DFF2-4DB4-9148-4DC674C10A49}" srcOrd="0" destOrd="0" presId="urn:microsoft.com/office/officeart/2005/8/layout/pyramid3"/>
    <dgm:cxn modelId="{B8AC5308-DDE1-4B9A-9DA4-307AF8F20B78}" type="presParOf" srcId="{DE858DBC-DFF2-4DB4-9148-4DC674C10A49}" destId="{201A13E4-564E-44C8-BCB1-EBE4A57D15E3}" srcOrd="0" destOrd="0" presId="urn:microsoft.com/office/officeart/2005/8/layout/pyramid3"/>
    <dgm:cxn modelId="{B8543763-B982-44BC-B0CC-92BE90F73204}" type="presParOf" srcId="{DE858DBC-DFF2-4DB4-9148-4DC674C10A49}" destId="{90EC336A-79FD-4E93-9699-F07CD1DE90C8}" srcOrd="1" destOrd="0" presId="urn:microsoft.com/office/officeart/2005/8/layout/pyramid3"/>
    <dgm:cxn modelId="{A42BAF6B-410C-4B31-81DB-D32843DDEB23}" type="presParOf" srcId="{E8561A47-5437-47B7-BCCE-3CD4699DD7BB}" destId="{0A869D2B-0A79-454A-8D91-C20266EA8210}" srcOrd="1" destOrd="0" presId="urn:microsoft.com/office/officeart/2005/8/layout/pyramid3"/>
    <dgm:cxn modelId="{1F7E94DB-CD74-48BE-849B-FED596D0998F}" type="presParOf" srcId="{0A869D2B-0A79-454A-8D91-C20266EA8210}" destId="{FBD1BDAE-B897-4751-93CA-18C4973C28FB}" srcOrd="0" destOrd="0" presId="urn:microsoft.com/office/officeart/2005/8/layout/pyramid3"/>
    <dgm:cxn modelId="{07730564-0C21-4A42-A929-39142D5378E0}" type="presParOf" srcId="{0A869D2B-0A79-454A-8D91-C20266EA8210}" destId="{E39F4604-D353-42E8-80B6-9F0DA248AEAB}" srcOrd="1" destOrd="0" presId="urn:microsoft.com/office/officeart/2005/8/layout/pyramid3"/>
    <dgm:cxn modelId="{E4075677-F5D9-4CA1-A5EF-AFACF98D0D7B}" type="presParOf" srcId="{E8561A47-5437-47B7-BCCE-3CD4699DD7BB}" destId="{353E6B82-E603-4116-BD18-FE8AC7825213}" srcOrd="2" destOrd="0" presId="urn:microsoft.com/office/officeart/2005/8/layout/pyramid3"/>
    <dgm:cxn modelId="{E4A60B33-642A-4791-A3D8-A306DA67CE44}" type="presParOf" srcId="{353E6B82-E603-4116-BD18-FE8AC7825213}" destId="{807DC3C0-BC37-4079-9FC0-3D81DB62C070}" srcOrd="0" destOrd="0" presId="urn:microsoft.com/office/officeart/2005/8/layout/pyramid3"/>
    <dgm:cxn modelId="{DAF5E3DC-3344-4CC1-8D2F-8D0F69DEDC90}" type="presParOf" srcId="{353E6B82-E603-4116-BD18-FE8AC7825213}" destId="{E04335D9-404C-4F24-B48C-DC25904B16EE}" srcOrd="1" destOrd="0" presId="urn:microsoft.com/office/officeart/2005/8/layout/pyramid3"/>
    <dgm:cxn modelId="{F7464458-7CF7-4925-AEB7-FC6F2EA01EDB}" type="presParOf" srcId="{E8561A47-5437-47B7-BCCE-3CD4699DD7BB}" destId="{BFB023F9-CB73-4991-BA10-30C8199CD19D}" srcOrd="3" destOrd="0" presId="urn:microsoft.com/office/officeart/2005/8/layout/pyramid3"/>
    <dgm:cxn modelId="{69309446-F73C-4541-AD7D-B3AD4E8F99C1}" type="presParOf" srcId="{BFB023F9-CB73-4991-BA10-30C8199CD19D}" destId="{66A062CD-B02D-411B-B92E-434C8C6EA7D0}" srcOrd="0" destOrd="0" presId="urn:microsoft.com/office/officeart/2005/8/layout/pyramid3"/>
    <dgm:cxn modelId="{AEFBDFB1-06D6-4466-9987-20B670075C92}" type="presParOf" srcId="{BFB023F9-CB73-4991-BA10-30C8199CD19D}" destId="{97C5E8EB-2472-4BB7-B459-B434F87E2A96}" srcOrd="1" destOrd="0" presId="urn:microsoft.com/office/officeart/2005/8/layout/pyramid3"/>
    <dgm:cxn modelId="{9D4C0D83-ABA6-4FB6-B735-7685557E86AA}" type="presParOf" srcId="{E8561A47-5437-47B7-BCCE-3CD4699DD7BB}" destId="{2AB39EC8-0C49-4723-99A2-2F376B0F6D12}" srcOrd="4" destOrd="0" presId="urn:microsoft.com/office/officeart/2005/8/layout/pyramid3"/>
    <dgm:cxn modelId="{78ED39EA-BED0-4CE0-9194-36A7D2939688}" type="presParOf" srcId="{2AB39EC8-0C49-4723-99A2-2F376B0F6D12}" destId="{429D9F55-5558-44EC-98AF-734441DB7929}" srcOrd="0" destOrd="0" presId="urn:microsoft.com/office/officeart/2005/8/layout/pyramid3"/>
    <dgm:cxn modelId="{4E6F8106-63E3-45E6-A3CD-87E8EFC94971}" type="presParOf" srcId="{2AB39EC8-0C49-4723-99A2-2F376B0F6D12}" destId="{E074AD87-878E-4140-836E-F51C43088ADE}" srcOrd="1" destOrd="0" presId="urn:microsoft.com/office/officeart/2005/8/layout/pyramid3"/>
    <dgm:cxn modelId="{E215B1A2-9F57-430C-A392-F3600B29DB65}" type="presParOf" srcId="{E8561A47-5437-47B7-BCCE-3CD4699DD7BB}" destId="{A4BC5BD7-11FE-4998-915A-D77B5257AB75}" srcOrd="5" destOrd="0" presId="urn:microsoft.com/office/officeart/2005/8/layout/pyramid3"/>
    <dgm:cxn modelId="{9825A25B-E226-47F4-B57B-4ED40D5A1BD9}" type="presParOf" srcId="{A4BC5BD7-11FE-4998-915A-D77B5257AB75}" destId="{44D2C726-3DE8-4160-8B9C-0853637E9EB3}" srcOrd="0" destOrd="0" presId="urn:microsoft.com/office/officeart/2005/8/layout/pyramid3"/>
    <dgm:cxn modelId="{F8ABEDE4-766D-4F92-996F-43FB08C763C9}" type="presParOf" srcId="{A4BC5BD7-11FE-4998-915A-D77B5257AB75}" destId="{00DE1214-60B7-44F5-A8AA-1353D19C80C8}" srcOrd="1" destOrd="0" presId="urn:microsoft.com/office/officeart/2005/8/layout/pyramid3"/>
    <dgm:cxn modelId="{D613AF07-34F9-46DC-AE56-2EA8B7BBC8CD}" type="presParOf" srcId="{E8561A47-5437-47B7-BCCE-3CD4699DD7BB}" destId="{977C6BED-EC53-4434-A9D1-3BDF06A0C49B}" srcOrd="6" destOrd="0" presId="urn:microsoft.com/office/officeart/2005/8/layout/pyramid3"/>
    <dgm:cxn modelId="{8EE8FDCB-83C2-4A06-852C-6722F2625FC2}" type="presParOf" srcId="{977C6BED-EC53-4434-A9D1-3BDF06A0C49B}" destId="{E528C090-167E-4D6C-8375-8DBECA99F25C}" srcOrd="0" destOrd="0" presId="urn:microsoft.com/office/officeart/2005/8/layout/pyramid3"/>
    <dgm:cxn modelId="{7365A496-50F9-4CA8-B4AE-434A253954FC}" type="presParOf" srcId="{977C6BED-EC53-4434-A9D1-3BDF06A0C49B}" destId="{76C53B23-0D03-4FBA-A9C7-EC91CD52B5A7}" srcOrd="1" destOrd="0" presId="urn:microsoft.com/office/officeart/2005/8/layout/pyramid3"/>
    <dgm:cxn modelId="{21D0FF4D-3088-4C4B-873C-726B983BC793}" type="presParOf" srcId="{E8561A47-5437-47B7-BCCE-3CD4699DD7BB}" destId="{A3F9DADB-594A-471A-A6E9-A07AC38D3E91}" srcOrd="7" destOrd="0" presId="urn:microsoft.com/office/officeart/2005/8/layout/pyramid3"/>
    <dgm:cxn modelId="{D76A1A8F-9A9E-4F0F-8DBD-E7489C6EFC66}" type="presParOf" srcId="{A3F9DADB-594A-471A-A6E9-A07AC38D3E91}" destId="{33ACC851-1F7D-4398-8B4A-01AEDEF3E8B7}" srcOrd="0" destOrd="0" presId="urn:microsoft.com/office/officeart/2005/8/layout/pyramid3"/>
    <dgm:cxn modelId="{1D3EAF43-3381-4766-BDD2-B84484E55524}" type="presParOf" srcId="{A3F9DADB-594A-471A-A6E9-A07AC38D3E91}" destId="{C87E9015-6931-4B97-AF90-33BDA8D0AF40}" srcOrd="1" destOrd="0" presId="urn:microsoft.com/office/officeart/2005/8/layout/pyramid3"/>
    <dgm:cxn modelId="{E517BEF1-C481-4EE1-85AB-08AD0B58E51F}" type="presParOf" srcId="{E8561A47-5437-47B7-BCCE-3CD4699DD7BB}" destId="{0599817E-296C-44AE-A033-8624C3AEFB40}" srcOrd="8" destOrd="0" presId="urn:microsoft.com/office/officeart/2005/8/layout/pyramid3"/>
    <dgm:cxn modelId="{BEEB076E-2216-4695-8A2C-0E4134ADE36E}" type="presParOf" srcId="{0599817E-296C-44AE-A033-8624C3AEFB40}" destId="{9D83F90C-8A8F-49C4-9EB3-BE1BB8815731}" srcOrd="0" destOrd="0" presId="urn:microsoft.com/office/officeart/2005/8/layout/pyramid3"/>
    <dgm:cxn modelId="{E523593A-294F-42B9-93D0-BBCA2B75C9E5}" type="presParOf" srcId="{0599817E-296C-44AE-A033-8624C3AEFB40}" destId="{49EBACBD-BA27-4662-9A14-999D512EB8AF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A13E4-564E-44C8-BCB1-EBE4A57D15E3}">
      <dsp:nvSpPr>
        <dsp:cNvPr id="0" name=""/>
        <dsp:cNvSpPr/>
      </dsp:nvSpPr>
      <dsp:spPr>
        <a:xfrm rot="10800000">
          <a:off x="0" y="0"/>
          <a:ext cx="10087683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>
              <a:solidFill>
                <a:srgbClr val="FF0000"/>
              </a:solidFill>
              <a:latin typeface="Arial Black" panose="020B0A04020102020204" pitchFamily="34" charset="0"/>
            </a:rPr>
            <a:t>always </a:t>
          </a:r>
          <a:r>
            <a:rPr lang="ar-EG" sz="2800" b="1" kern="1200" dirty="0">
              <a:solidFill>
                <a:srgbClr val="FF0000"/>
              </a:solidFill>
              <a:latin typeface="Arial Black" panose="020B0A04020102020204" pitchFamily="34" charset="0"/>
            </a:rPr>
            <a:t>(تكرار 100%)          </a:t>
          </a:r>
          <a:r>
            <a:rPr lang="ar-SA" sz="2800" b="1" kern="1200" dirty="0">
              <a:solidFill>
                <a:srgbClr val="FF0000"/>
              </a:solidFill>
              <a:latin typeface="Arial Black" panose="020B0A04020102020204" pitchFamily="34" charset="0"/>
            </a:rPr>
            <a:t>دائما</a:t>
          </a:r>
          <a:r>
            <a:rPr lang="en-US" sz="2800" b="1" kern="1200" dirty="0">
              <a:solidFill>
                <a:srgbClr val="FF0000"/>
              </a:solidFill>
              <a:latin typeface="Arial Black" panose="020B0A04020102020204" pitchFamily="34" charset="0"/>
            </a:rPr>
            <a:t> </a:t>
          </a:r>
          <a:endParaRPr lang="en-US" sz="2800" kern="1200" dirty="0">
            <a:solidFill>
              <a:srgbClr val="FF0000"/>
            </a:solidFill>
          </a:endParaRPr>
        </a:p>
      </dsp:txBody>
      <dsp:txXfrm rot="-10800000">
        <a:off x="1765344" y="0"/>
        <a:ext cx="6556993" cy="612842"/>
      </dsp:txXfrm>
    </dsp:sp>
    <dsp:sp modelId="{FBD1BDAE-B897-4751-93CA-18C4973C28FB}">
      <dsp:nvSpPr>
        <dsp:cNvPr id="0" name=""/>
        <dsp:cNvSpPr/>
      </dsp:nvSpPr>
      <dsp:spPr>
        <a:xfrm rot="10800000">
          <a:off x="560426" y="612842"/>
          <a:ext cx="8966829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>
              <a:solidFill>
                <a:srgbClr val="002060"/>
              </a:solidFill>
              <a:latin typeface="Arial Black" panose="020B0A04020102020204" pitchFamily="34" charset="0"/>
            </a:rPr>
            <a:t>often </a:t>
          </a:r>
          <a:r>
            <a:rPr lang="ar-EG" sz="2800" b="1" kern="1200" dirty="0">
              <a:solidFill>
                <a:srgbClr val="002060"/>
              </a:solidFill>
              <a:latin typeface="Arial Black" panose="020B0A04020102020204" pitchFamily="34" charset="0"/>
            </a:rPr>
            <a:t>     (تكرار 80%)            </a:t>
          </a:r>
          <a:r>
            <a:rPr lang="ar-SA" sz="2800" b="1" kern="1200" dirty="0">
              <a:solidFill>
                <a:srgbClr val="002060"/>
              </a:solidFill>
              <a:latin typeface="Arial Black" panose="020B0A04020102020204" pitchFamily="34" charset="0"/>
            </a:rPr>
            <a:t>غالبا </a:t>
          </a:r>
          <a:r>
            <a:rPr lang="en-US" sz="2800" b="1" kern="1200" dirty="0">
              <a:solidFill>
                <a:srgbClr val="002060"/>
              </a:solidFill>
              <a:latin typeface="Arial Black" panose="020B0A04020102020204" pitchFamily="34" charset="0"/>
            </a:rPr>
            <a:t>  </a:t>
          </a:r>
        </a:p>
      </dsp:txBody>
      <dsp:txXfrm rot="-10800000">
        <a:off x="2129621" y="612842"/>
        <a:ext cx="5828439" cy="612842"/>
      </dsp:txXfrm>
    </dsp:sp>
    <dsp:sp modelId="{807DC3C0-BC37-4079-9FC0-3D81DB62C070}">
      <dsp:nvSpPr>
        <dsp:cNvPr id="0" name=""/>
        <dsp:cNvSpPr/>
      </dsp:nvSpPr>
      <dsp:spPr>
        <a:xfrm rot="10800000">
          <a:off x="1120853" y="1225685"/>
          <a:ext cx="7845975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>
              <a:solidFill>
                <a:srgbClr val="7030A0"/>
              </a:solidFill>
              <a:latin typeface="Arial Black" panose="020B0A04020102020204" pitchFamily="34" charset="0"/>
            </a:rPr>
            <a:t>usually </a:t>
          </a:r>
          <a:r>
            <a:rPr lang="ar-EG" sz="2800" b="1" kern="1200" dirty="0">
              <a:solidFill>
                <a:srgbClr val="7030A0"/>
              </a:solidFill>
              <a:latin typeface="Arial Black" panose="020B0A04020102020204" pitchFamily="34" charset="0"/>
            </a:rPr>
            <a:t>  (تكرار 70 %)     </a:t>
          </a:r>
          <a:r>
            <a:rPr lang="ar-SA" sz="2800" b="1" kern="1200" dirty="0">
              <a:solidFill>
                <a:srgbClr val="7030A0"/>
              </a:solidFill>
              <a:latin typeface="Arial Black" panose="020B0A04020102020204" pitchFamily="34" charset="0"/>
            </a:rPr>
            <a:t>عادة </a:t>
          </a:r>
          <a:r>
            <a:rPr lang="en-US" sz="2800" b="1" kern="1200" dirty="0">
              <a:solidFill>
                <a:srgbClr val="7030A0"/>
              </a:solidFill>
              <a:latin typeface="Arial Black" panose="020B0A04020102020204" pitchFamily="34" charset="0"/>
            </a:rPr>
            <a:t> </a:t>
          </a:r>
          <a:endParaRPr lang="en-US" sz="2800" kern="1200" dirty="0">
            <a:solidFill>
              <a:srgbClr val="7030A0"/>
            </a:solidFill>
          </a:endParaRPr>
        </a:p>
      </dsp:txBody>
      <dsp:txXfrm rot="-10800000">
        <a:off x="2493899" y="1225685"/>
        <a:ext cx="5099884" cy="612842"/>
      </dsp:txXfrm>
    </dsp:sp>
    <dsp:sp modelId="{66A062CD-B02D-411B-B92E-434C8C6EA7D0}">
      <dsp:nvSpPr>
        <dsp:cNvPr id="0" name=""/>
        <dsp:cNvSpPr/>
      </dsp:nvSpPr>
      <dsp:spPr>
        <a:xfrm rot="10800000">
          <a:off x="1681280" y="1838528"/>
          <a:ext cx="6725121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rPr>
            <a:t>regularly </a:t>
          </a:r>
          <a:r>
            <a:rPr lang="ar-EG" sz="3200" b="1" kern="12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rPr>
            <a:t>بشكل معتاد</a:t>
          </a:r>
          <a:endParaRPr lang="en-US" sz="3200" kern="1200" dirty="0">
            <a:solidFill>
              <a:schemeClr val="accent3">
                <a:lumMod val="50000"/>
              </a:schemeClr>
            </a:solidFill>
          </a:endParaRPr>
        </a:p>
      </dsp:txBody>
      <dsp:txXfrm rot="-10800000">
        <a:off x="2858176" y="1838528"/>
        <a:ext cx="4371329" cy="612842"/>
      </dsp:txXfrm>
    </dsp:sp>
    <dsp:sp modelId="{429D9F55-5558-44EC-98AF-734441DB7929}">
      <dsp:nvSpPr>
        <dsp:cNvPr id="0" name=""/>
        <dsp:cNvSpPr/>
      </dsp:nvSpPr>
      <dsp:spPr>
        <a:xfrm rot="10800000">
          <a:off x="2241707" y="2451370"/>
          <a:ext cx="5604268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7030A0"/>
              </a:solidFill>
              <a:latin typeface="Arial Black" panose="020B0A04020102020204" pitchFamily="34" charset="0"/>
            </a:rPr>
            <a:t>Sometimes </a:t>
          </a:r>
          <a:r>
            <a:rPr lang="ar-SA" sz="3200" b="1" kern="1200" dirty="0">
              <a:solidFill>
                <a:srgbClr val="7030A0"/>
              </a:solidFill>
              <a:latin typeface="Arial Black" panose="020B0A04020102020204" pitchFamily="34" charset="0"/>
            </a:rPr>
            <a:t>أحيانا</a:t>
          </a:r>
          <a:endParaRPr lang="en-US" sz="3200" kern="1200" dirty="0">
            <a:solidFill>
              <a:srgbClr val="7030A0"/>
            </a:solidFill>
          </a:endParaRPr>
        </a:p>
      </dsp:txBody>
      <dsp:txXfrm rot="-10800000">
        <a:off x="3222454" y="2451370"/>
        <a:ext cx="3642774" cy="612842"/>
      </dsp:txXfrm>
    </dsp:sp>
    <dsp:sp modelId="{44D2C726-3DE8-4160-8B9C-0853637E9EB3}">
      <dsp:nvSpPr>
        <dsp:cNvPr id="0" name=""/>
        <dsp:cNvSpPr/>
      </dsp:nvSpPr>
      <dsp:spPr>
        <a:xfrm rot="10800000">
          <a:off x="2693926" y="3064213"/>
          <a:ext cx="4699829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hardly ever </a:t>
          </a:r>
          <a:r>
            <a:rPr lang="ar-EG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بالكاد</a:t>
          </a:r>
          <a:r>
            <a:rPr lang="en-US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  </a:t>
          </a:r>
          <a:endParaRPr lang="en-US" sz="2800" kern="1200" dirty="0">
            <a:solidFill>
              <a:srgbClr val="C00000"/>
            </a:solidFill>
          </a:endParaRPr>
        </a:p>
      </dsp:txBody>
      <dsp:txXfrm rot="-10800000">
        <a:off x="3516397" y="3064213"/>
        <a:ext cx="3054888" cy="612842"/>
      </dsp:txXfrm>
    </dsp:sp>
    <dsp:sp modelId="{E528C090-167E-4D6C-8375-8DBECA99F25C}">
      <dsp:nvSpPr>
        <dsp:cNvPr id="0" name=""/>
        <dsp:cNvSpPr/>
      </dsp:nvSpPr>
      <dsp:spPr>
        <a:xfrm rot="10800000">
          <a:off x="3362560" y="3677056"/>
          <a:ext cx="3362561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rarely </a:t>
          </a:r>
          <a:r>
            <a:rPr lang="ar-SA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نادرا </a:t>
          </a:r>
          <a:endParaRPr lang="en-US" sz="2800" kern="1200" dirty="0">
            <a:solidFill>
              <a:srgbClr val="C00000"/>
            </a:solidFill>
          </a:endParaRPr>
        </a:p>
      </dsp:txBody>
      <dsp:txXfrm rot="-10800000">
        <a:off x="3951009" y="3677056"/>
        <a:ext cx="2185664" cy="612842"/>
      </dsp:txXfrm>
    </dsp:sp>
    <dsp:sp modelId="{33ACC851-1F7D-4398-8B4A-01AEDEF3E8B7}">
      <dsp:nvSpPr>
        <dsp:cNvPr id="0" name=""/>
        <dsp:cNvSpPr/>
      </dsp:nvSpPr>
      <dsp:spPr>
        <a:xfrm rot="10800000">
          <a:off x="3922987" y="4289898"/>
          <a:ext cx="2241707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C00000"/>
              </a:solidFill>
              <a:latin typeface="Arial Black" panose="020B0A04020102020204" pitchFamily="34" charset="0"/>
            </a:rPr>
            <a:t>never</a:t>
          </a:r>
          <a:endParaRPr lang="en-US" sz="2800" kern="1200" dirty="0">
            <a:solidFill>
              <a:srgbClr val="C00000"/>
            </a:solidFill>
          </a:endParaRPr>
        </a:p>
      </dsp:txBody>
      <dsp:txXfrm rot="-10800000">
        <a:off x="4315286" y="4289898"/>
        <a:ext cx="1457109" cy="612842"/>
      </dsp:txXfrm>
    </dsp:sp>
    <dsp:sp modelId="{9D83F90C-8A8F-49C4-9EB3-BE1BB8815731}">
      <dsp:nvSpPr>
        <dsp:cNvPr id="0" name=""/>
        <dsp:cNvSpPr/>
      </dsp:nvSpPr>
      <dsp:spPr>
        <a:xfrm rot="10800000">
          <a:off x="4483414" y="4902741"/>
          <a:ext cx="1120853" cy="612842"/>
        </a:xfrm>
        <a:prstGeom prst="trapezoid">
          <a:avLst>
            <a:gd name="adj" fmla="val 9144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0</a:t>
          </a:r>
        </a:p>
      </dsp:txBody>
      <dsp:txXfrm rot="-10800000">
        <a:off x="4483414" y="4902741"/>
        <a:ext cx="1120853" cy="612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436BC-5A0A-4EA8-B376-072625810AC4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FC906-C703-44DA-9401-F80A0D0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4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36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878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878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878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53667-ADE0-4F5B-A616-859F140C6C18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6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6866-397B-4517-9D80-440912D069CC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7CA98-4B73-4B27-8BE8-B31320461D26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CC15-7D0F-42A3-B61D-84C0276FE8F9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4F90-F0CE-4472-9C11-59A75245246F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AFC9-0B78-4E9A-9C1B-4DF3FBCFC04A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7D92-2EDC-47C2-A71A-FE7FEB005149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533F-2B10-4E86-8519-BB7B7E2DDFDD}" type="datetime1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D020-C9B0-494A-AC13-A3247D05E3B9}" type="datetime1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C1DA-96E3-4D79-9B16-21C027D7956B}" type="datetime1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F7A6-B658-4BF6-8239-73D4C25D2A30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BAC75-4D10-436E-9482-98BBA4F9FC1B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E47EF62-87E4-4AD9-8C80-E1EC1B5B9ED3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306631" y="1397268"/>
            <a:ext cx="9761495" cy="3952452"/>
          </a:xfrm>
          <a:prstGeom prst="wedgeEllipseCallout">
            <a:avLst>
              <a:gd name="adj1" fmla="val -50918"/>
              <a:gd name="adj2" fmla="val -31891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rgbClr val="FF0000"/>
                </a:solidFill>
              </a:rPr>
              <a:t>Practical Grammar </a:t>
            </a:r>
            <a:r>
              <a:rPr lang="en-US" sz="4800" b="1" dirty="0">
                <a:solidFill>
                  <a:srgbClr val="002060"/>
                </a:solidFill>
              </a:rPr>
              <a:t>Present Simple Tense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2926835" y="111515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779826" y="1553129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652735" y="279349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1203754" y="4394477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2638799" y="496011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4590275" y="84937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4308163" y="531522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512755" y="553468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8200277" y="5427851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606696" y="4833389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702267" y="428488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11159236" y="301294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10492054" y="1772585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8640161" y="1065307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6582005" y="85043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46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2628926" y="350842"/>
            <a:ext cx="45719" cy="4921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" name="Round Diagonal Corner Rectangle 12"/>
          <p:cNvSpPr/>
          <p:nvPr/>
        </p:nvSpPr>
        <p:spPr>
          <a:xfrm>
            <a:off x="3064211" y="38910"/>
            <a:ext cx="5914417" cy="408560"/>
          </a:xfrm>
          <a:prstGeom prst="round2Diag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/>
              <a:t>Adverbs of frequency </a:t>
            </a:r>
            <a:r>
              <a:rPr lang="ar-EG" sz="2400" b="1" dirty="0"/>
              <a:t>ظروف التكرار </a:t>
            </a:r>
            <a:endParaRPr lang="en-US" sz="2400" b="1" dirty="0"/>
          </a:p>
        </p:txBody>
      </p:sp>
      <p:pic>
        <p:nvPicPr>
          <p:cNvPr id="1026" name="Picture 2" descr="This may contain: the numbers and percentages for each type of item are shown in black and whit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8" t="6601" r="37878" b="4064"/>
          <a:stretch/>
        </p:blipFill>
        <p:spPr bwMode="auto">
          <a:xfrm rot="13354185">
            <a:off x="8567294" y="-109870"/>
            <a:ext cx="690665" cy="673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 2"/>
          <p:cNvGraphicFramePr/>
          <p:nvPr/>
        </p:nvGraphicFramePr>
        <p:xfrm>
          <a:off x="719840" y="476654"/>
          <a:ext cx="10087683" cy="5515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loud 10"/>
          <p:cNvSpPr/>
          <p:nvPr/>
        </p:nvSpPr>
        <p:spPr>
          <a:xfrm>
            <a:off x="515577" y="4893033"/>
            <a:ext cx="4153710" cy="127432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EG" sz="2000" b="1" dirty="0">
                <a:latin typeface="Arial Black" panose="020B0A04020102020204" pitchFamily="34" charset="0"/>
              </a:rPr>
              <a:t>ظروف التكرار تتى قبل الافعال.</a:t>
            </a:r>
            <a:endParaRPr lang="en-US" sz="20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 Black" panose="020B0A04020102020204" pitchFamily="34" charset="0"/>
              </a:rPr>
              <a:t>She never lies.</a:t>
            </a:r>
            <a:endParaRPr lang="en-GB" sz="2000" b="1" dirty="0">
              <a:latin typeface="Arial Black" panose="020B0A040201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7344722" y="4830612"/>
            <a:ext cx="4678665" cy="133674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EG" sz="2000" b="1" dirty="0">
                <a:latin typeface="Arial Black" panose="020B0A04020102020204" pitchFamily="34" charset="0"/>
              </a:rPr>
              <a:t>ظروف التكرار تتى بعد </a:t>
            </a:r>
            <a:r>
              <a:rPr lang="en-US" sz="2000" b="1" dirty="0">
                <a:latin typeface="Arial Black" panose="020B0A04020102020204" pitchFamily="34" charset="0"/>
              </a:rPr>
              <a:t>verb to be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 Black" panose="020B0A04020102020204" pitchFamily="34" charset="0"/>
              </a:rPr>
              <a:t>We are never late.</a:t>
            </a:r>
            <a:endParaRPr lang="en-GB" sz="2000" b="1" dirty="0">
              <a:latin typeface="Arial Black" panose="020B0A04020102020204" pitchFamily="34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10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83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1A13E4-564E-44C8-BCB1-EBE4A57D1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graphicEl>
                                              <a:dgm id="{201A13E4-564E-44C8-BCB1-EBE4A57D1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graphicEl>
                                              <a:dgm id="{201A13E4-564E-44C8-BCB1-EBE4A57D1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graphicEl>
                                              <a:dgm id="{201A13E4-564E-44C8-BCB1-EBE4A57D1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graphicEl>
                                              <a:dgm id="{201A13E4-564E-44C8-BCB1-EBE4A57D15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D1BDAE-B897-4751-93CA-18C4973C2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graphicEl>
                                              <a:dgm id="{FBD1BDAE-B897-4751-93CA-18C4973C2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graphicEl>
                                              <a:dgm id="{FBD1BDAE-B897-4751-93CA-18C4973C2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graphicEl>
                                              <a:dgm id="{FBD1BDAE-B897-4751-93CA-18C4973C2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graphicEl>
                                              <a:dgm id="{FBD1BDAE-B897-4751-93CA-18C4973C28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7DC3C0-BC37-4079-9FC0-3D81DB62C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graphicEl>
                                              <a:dgm id="{807DC3C0-BC37-4079-9FC0-3D81DB62C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graphicEl>
                                              <a:dgm id="{807DC3C0-BC37-4079-9FC0-3D81DB62C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graphicEl>
                                              <a:dgm id="{807DC3C0-BC37-4079-9FC0-3D81DB62C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graphicEl>
                                              <a:dgm id="{807DC3C0-BC37-4079-9FC0-3D81DB62C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A062CD-B02D-411B-B92E-434C8C6EA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graphicEl>
                                              <a:dgm id="{66A062CD-B02D-411B-B92E-434C8C6EA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graphicEl>
                                              <a:dgm id="{66A062CD-B02D-411B-B92E-434C8C6EA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graphicEl>
                                              <a:dgm id="{66A062CD-B02D-411B-B92E-434C8C6EA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graphicEl>
                                              <a:dgm id="{66A062CD-B02D-411B-B92E-434C8C6EA7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9D9F55-5558-44EC-98AF-734441DB7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graphicEl>
                                              <a:dgm id="{429D9F55-5558-44EC-98AF-734441DB7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graphicEl>
                                              <a:dgm id="{429D9F55-5558-44EC-98AF-734441DB7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429D9F55-5558-44EC-98AF-734441DB7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graphicEl>
                                              <a:dgm id="{429D9F55-5558-44EC-98AF-734441DB79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4D2C726-3DE8-4160-8B9C-0853637E9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graphicEl>
                                              <a:dgm id="{44D2C726-3DE8-4160-8B9C-0853637E9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graphicEl>
                                              <a:dgm id="{44D2C726-3DE8-4160-8B9C-0853637E9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graphicEl>
                                              <a:dgm id="{44D2C726-3DE8-4160-8B9C-0853637E9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graphicEl>
                                              <a:dgm id="{44D2C726-3DE8-4160-8B9C-0853637E9E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528C090-167E-4D6C-8375-8DBECA99F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graphicEl>
                                              <a:dgm id="{E528C090-167E-4D6C-8375-8DBECA99F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graphicEl>
                                              <a:dgm id="{E528C090-167E-4D6C-8375-8DBECA99F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graphicEl>
                                              <a:dgm id="{E528C090-167E-4D6C-8375-8DBECA99F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graphicEl>
                                              <a:dgm id="{E528C090-167E-4D6C-8375-8DBECA99F2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ACC851-1F7D-4398-8B4A-01AEDEF3E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graphicEl>
                                              <a:dgm id="{33ACC851-1F7D-4398-8B4A-01AEDEF3E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graphicEl>
                                              <a:dgm id="{33ACC851-1F7D-4398-8B4A-01AEDEF3E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graphicEl>
                                              <a:dgm id="{33ACC851-1F7D-4398-8B4A-01AEDEF3E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graphicEl>
                                              <a:dgm id="{33ACC851-1F7D-4398-8B4A-01AEDEF3E8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83F90C-8A8F-49C4-9EB3-BE1BB881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graphicEl>
                                              <a:dgm id="{9D83F90C-8A8F-49C4-9EB3-BE1BB881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graphicEl>
                                              <a:dgm id="{9D83F90C-8A8F-49C4-9EB3-BE1BB881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graphicEl>
                                              <a:dgm id="{9D83F90C-8A8F-49C4-9EB3-BE1BB881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">
                                            <p:graphicEl>
                                              <a:dgm id="{9D83F90C-8A8F-49C4-9EB3-BE1BB88157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Graphic spid="3" grpId="0">
        <p:bldSub>
          <a:bldDgm bld="one"/>
        </p:bldSub>
      </p:bldGraphic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1167" y="5006109"/>
            <a:ext cx="11216850" cy="56341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 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They___(never are) late to work.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6158" y="3805382"/>
            <a:ext cx="11211859" cy="53572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Aya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___(fixes usually) home devices by herself.      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49673" y="4322624"/>
            <a:ext cx="279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usually fixes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11452" y="5569527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are never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6545" y="1338036"/>
            <a:ext cx="11211472" cy="5322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</a:rPr>
              <a:t>She ______(goes sometimes) to school late. </a:t>
            </a:r>
            <a:endParaRPr lang="en-US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48072" y="1870315"/>
            <a:ext cx="3736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Sometimes goes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6545" y="2447636"/>
            <a:ext cx="11211472" cy="58038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</a:rPr>
              <a:t>She ____(goes never) to university by plane.   </a:t>
            </a:r>
            <a:endParaRPr lang="en-US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248072" y="302802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never goes</a:t>
            </a:r>
          </a:p>
        </p:txBody>
      </p:sp>
      <p:sp>
        <p:nvSpPr>
          <p:cNvPr id="38" name="TextBox 12"/>
          <p:cNvSpPr txBox="1"/>
          <p:nvPr/>
        </p:nvSpPr>
        <p:spPr>
          <a:xfrm>
            <a:off x="412459" y="564137"/>
            <a:ext cx="4898843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792562" lvl="1" indent="-457154">
              <a:buFont typeface="Wingdings" panose="05000000000000000000" pitchFamily="2" charset="2"/>
              <a:buChar char="q"/>
            </a:pP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UKIJ Bom"/>
                <a:cs typeface="UKIJ Bom"/>
                <a:sym typeface="UKIJ Bom"/>
              </a:rPr>
              <a:t>Correct the mistake</a:t>
            </a:r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11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  <p:bldP spid="22" grpId="0" animBg="1"/>
      <p:bldP spid="23" grpId="0"/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204281" y="530406"/>
            <a:ext cx="8998044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Rewrite the following sentence:</a:t>
            </a:r>
            <a:endParaRPr lang="en-US" sz="2800" b="1" kern="1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0942" y="2222821"/>
            <a:ext cx="10324549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He always speaks English.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117" y="1471401"/>
            <a:ext cx="1107007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He speaks English all the time. (always)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776" y="3869594"/>
            <a:ext cx="10408736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Our teacher asks questions occasionally.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270" y="3147357"/>
            <a:ext cx="1105792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Our teacher asks questions from time to time. (occasionally)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8214" y="5413098"/>
            <a:ext cx="10362593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We are never late to school.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391" y="4690861"/>
            <a:ext cx="11020568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We never come to school late. (are)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4291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12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34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23" grpId="0" animBg="1"/>
      <p:bldP spid="24" grpId="0" animBg="1"/>
      <p:bldP spid="28" grpId="0" animBg="1"/>
      <p:bldP spid="29" grpId="0" animBg="1"/>
      <p:bldP spid="17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2628926" y="350842"/>
            <a:ext cx="45719" cy="4921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" name="Round Diagonal Corner Rectangle 12"/>
          <p:cNvSpPr/>
          <p:nvPr/>
        </p:nvSpPr>
        <p:spPr>
          <a:xfrm>
            <a:off x="3142034" y="38910"/>
            <a:ext cx="5321028" cy="408560"/>
          </a:xfrm>
          <a:prstGeom prst="round2Diag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/>
              <a:t>Time phrase</a:t>
            </a:r>
            <a:r>
              <a:rPr lang="ar-EG" sz="2400" b="1" dirty="0"/>
              <a:t>العبارة الزمنية </a:t>
            </a:r>
            <a:endParaRPr lang="en-US" sz="2400" b="1" dirty="0"/>
          </a:p>
        </p:txBody>
      </p:sp>
      <p:sp>
        <p:nvSpPr>
          <p:cNvPr id="11" name="Cloud 10"/>
          <p:cNvSpPr/>
          <p:nvPr/>
        </p:nvSpPr>
        <p:spPr>
          <a:xfrm>
            <a:off x="175099" y="2889574"/>
            <a:ext cx="5340484" cy="12252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EG" sz="2000" b="1" dirty="0">
                <a:latin typeface="Arial Black" panose="020B0A04020102020204" pitchFamily="34" charset="0"/>
              </a:rPr>
              <a:t>تاتى فى بداية او نهاية الجملة.</a:t>
            </a:r>
            <a:endParaRPr lang="en-US" sz="20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 Black" panose="020B0A04020102020204" pitchFamily="34" charset="0"/>
              </a:rPr>
              <a:t>He eats fish every week.</a:t>
            </a:r>
            <a:endParaRPr lang="en-GB" sz="2000" b="1" dirty="0">
              <a:latin typeface="Arial Black" panose="020B0A040201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5802548" y="2889574"/>
            <a:ext cx="5919283" cy="15967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EG" sz="2000" b="1" dirty="0">
                <a:latin typeface="Arial Black" panose="020B0A04020102020204" pitchFamily="34" charset="0"/>
              </a:rPr>
              <a:t>تاتى فى نهاية الجملة و تجيب على سؤال </a:t>
            </a:r>
            <a:r>
              <a:rPr lang="en-US" sz="2000" b="1" dirty="0">
                <a:latin typeface="Arial Black" panose="020B0A04020102020204" pitchFamily="34" charset="0"/>
              </a:rPr>
              <a:t>How often?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 Black" panose="020B0A04020102020204" pitchFamily="34" charset="0"/>
              </a:rPr>
              <a:t>How often do eat fish?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 Black" panose="020B0A04020102020204" pitchFamily="34" charset="0"/>
              </a:rPr>
              <a:t>I eat fish twice a week.</a:t>
            </a:r>
            <a:endParaRPr lang="en-GB" sz="2000" b="1" dirty="0"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8247" y="705731"/>
            <a:ext cx="4123132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Every day</a:t>
            </a:r>
          </a:p>
          <a:p>
            <a:pPr lvl="0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every week </a:t>
            </a:r>
          </a:p>
          <a:p>
            <a:pPr lvl="0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On Fridays </a:t>
            </a:r>
          </a:p>
          <a:p>
            <a:pPr lvl="0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in the morning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921244" y="618183"/>
            <a:ext cx="4143645" cy="2271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How often ?</a:t>
            </a:r>
          </a:p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Once </a:t>
            </a:r>
            <a:r>
              <a:rPr lang="ar-SA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مره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a week</a:t>
            </a:r>
          </a:p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Twice </a:t>
            </a:r>
            <a:r>
              <a:rPr lang="ar-SA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مرتان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a day</a:t>
            </a:r>
          </a:p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Thrice </a:t>
            </a:r>
            <a:r>
              <a:rPr lang="ar-SA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ثلاث مرات </a:t>
            </a:r>
            <a:endParaRPr lang="en-US" sz="24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4 times a week</a:t>
            </a:r>
            <a:r>
              <a:rPr lang="en-US" sz="2400" dirty="0"/>
              <a:t>.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8550" y="4617274"/>
            <a:ext cx="10441483" cy="47383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0070C0"/>
                </a:solidFill>
              </a:rPr>
              <a:t>       How often does he eat fish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7796" y="4486354"/>
            <a:ext cx="10466910" cy="120950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3200" b="1" dirty="0">
              <a:solidFill>
                <a:srgbClr val="002060"/>
              </a:solidFill>
            </a:endParaRPr>
          </a:p>
          <a:p>
            <a:pPr marL="571486" indent="-571486">
              <a:buFont typeface="Wingdings" panose="05000000000000000000" pitchFamily="2" charset="2"/>
              <a:buChar char="q"/>
            </a:pPr>
            <a:r>
              <a:rPr lang="en-GB" sz="3200" b="1" dirty="0">
                <a:solidFill>
                  <a:srgbClr val="002060"/>
                </a:solidFill>
              </a:rPr>
              <a:t>A: </a:t>
            </a:r>
            <a:r>
              <a:rPr lang="en-GB" sz="3200" dirty="0">
                <a:solidFill>
                  <a:srgbClr val="002060"/>
                </a:solidFill>
              </a:rPr>
              <a:t>........................................ ................................ </a:t>
            </a:r>
            <a:r>
              <a:rPr lang="en-GB" sz="3200" b="1" dirty="0">
                <a:solidFill>
                  <a:srgbClr val="002060"/>
                </a:solidFill>
              </a:rPr>
              <a:t>?</a:t>
            </a:r>
          </a:p>
          <a:p>
            <a:pPr marL="571486" indent="-571486">
              <a:buFont typeface="Wingdings" panose="05000000000000000000" pitchFamily="2" charset="2"/>
              <a:buChar char="q"/>
            </a:pPr>
            <a:r>
              <a:rPr lang="en-GB" sz="3200" b="1" dirty="0">
                <a:solidFill>
                  <a:srgbClr val="0070C0"/>
                </a:solidFill>
              </a:rPr>
              <a:t>B: </a:t>
            </a:r>
            <a:r>
              <a:rPr lang="en-US" sz="3200" b="1" dirty="0">
                <a:solidFill>
                  <a:srgbClr val="0070C0"/>
                </a:solidFill>
              </a:rPr>
              <a:t>He eats fish twice a week.</a:t>
            </a:r>
          </a:p>
          <a:p>
            <a:pPr marL="571486" indent="-571486">
              <a:buFont typeface="Wingdings" panose="05000000000000000000" pitchFamily="2" charset="2"/>
              <a:buChar char="q"/>
            </a:pPr>
            <a:endParaRPr lang="en-GB" sz="3200" b="1" dirty="0">
              <a:solidFill>
                <a:srgbClr val="0070C0"/>
              </a:solidFill>
            </a:endParaRP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13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3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14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029" y="1517528"/>
            <a:ext cx="4834818" cy="47665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67149" y="565360"/>
            <a:ext cx="11281140" cy="264476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32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3200" b="1" dirty="0">
                <a:solidFill>
                  <a:srgbClr val="7030A0"/>
                </a:solidFill>
              </a:rPr>
              <a:t> My brother ……….. me with my homework.  He is really helpful. 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often  helps 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help often   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often help   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helps  often  </a:t>
            </a:r>
            <a:r>
              <a:rPr lang="ar-EG" sz="2800" b="1" dirty="0">
                <a:solidFill>
                  <a:schemeClr val="accent2">
                    <a:lumMod val="50000"/>
                  </a:schemeClr>
                </a:solidFill>
                <a:latin typeface="Arial Rounded MT Bold" panose="020F0704030504030204" pitchFamily="34" charset="0"/>
                <a:cs typeface="Lucida Sans Unicode" panose="020B0602030504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406562" y="4494159"/>
            <a:ext cx="4966138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306879"/>
            <a:ext cx="11281141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32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3200" b="1" dirty="0">
                <a:solidFill>
                  <a:srgbClr val="7030A0"/>
                </a:solidFill>
              </a:rPr>
              <a:t> Our boss………..earlier than us. He is really energetic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usual arrives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usually arrives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arrives usually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never arrives 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14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2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15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2222" y="1556426"/>
            <a:ext cx="3516974" cy="355056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67149" y="565360"/>
            <a:ext cx="11281140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32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3200" b="1" dirty="0">
                <a:solidFill>
                  <a:srgbClr val="7030A0"/>
                </a:solidFill>
              </a:rPr>
              <a:t> ……………, dad asks me to park his car. He knows that I am a good driver.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Sometimes  	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never        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usually                 </a:t>
            </a:r>
            <a:endParaRPr lang="ar-EG" sz="2800" b="1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hardly ever</a:t>
            </a:r>
          </a:p>
        </p:txBody>
      </p:sp>
      <p:sp>
        <p:nvSpPr>
          <p:cNvPr id="7" name="Rounded Rectangle 6"/>
          <p:cNvSpPr/>
          <p:nvPr/>
        </p:nvSpPr>
        <p:spPr>
          <a:xfrm flipV="1">
            <a:off x="451383" y="4450537"/>
            <a:ext cx="3512295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306879"/>
            <a:ext cx="11281141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32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3200" b="1" dirty="0">
                <a:solidFill>
                  <a:srgbClr val="7030A0"/>
                </a:solidFill>
              </a:rPr>
              <a:t> She ………….on time. She never comes late.     </a:t>
            </a:r>
          </a:p>
          <a:p>
            <a:pPr marL="514350" indent="-514350">
              <a:buAutoNum type="alphaLcParenR"/>
            </a:pPr>
            <a:r>
              <a:rPr lang="en-US" sz="3200" b="1" dirty="0">
                <a:solidFill>
                  <a:srgbClr val="FF0000"/>
                </a:solidFill>
              </a:rPr>
              <a:t>always is 	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is always 	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is never 	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never is 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15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16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029" y="1245996"/>
            <a:ext cx="3039797" cy="376919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67149" y="565360"/>
            <a:ext cx="11281140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2800" b="1" dirty="0">
                <a:solidFill>
                  <a:srgbClr val="7030A0"/>
                </a:solidFill>
              </a:rPr>
              <a:t> Toyota cars ………… fast and expensive.                                         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are often	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often are	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have often 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often have </a:t>
            </a:r>
          </a:p>
        </p:txBody>
      </p:sp>
      <p:sp>
        <p:nvSpPr>
          <p:cNvPr id="7" name="Rounded Rectangle 6"/>
          <p:cNvSpPr/>
          <p:nvPr/>
        </p:nvSpPr>
        <p:spPr>
          <a:xfrm flipV="1">
            <a:off x="457029" y="4166975"/>
            <a:ext cx="3512295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235569"/>
            <a:ext cx="11281141" cy="261328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֎</a:t>
            </a:r>
            <a:r>
              <a:rPr lang="en-US" sz="2800" b="1" dirty="0">
                <a:solidFill>
                  <a:srgbClr val="7030A0"/>
                </a:solidFill>
              </a:rPr>
              <a:t> Most girls ……………..of afraid dogs and rats. They become scary easily.                                                           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are sometimes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sometimes are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are never	</a:t>
            </a:r>
          </a:p>
          <a:p>
            <a:pPr marL="51435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never are 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16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1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>
            <a:off x="3117328" y="4896979"/>
            <a:ext cx="8672594" cy="624032"/>
          </a:xfrm>
          <a:custGeom>
            <a:avLst/>
            <a:gdLst>
              <a:gd name="connsiteX0" fmla="*/ 0 w 5825935"/>
              <a:gd name="connsiteY0" fmla="*/ 0 h 1734396"/>
              <a:gd name="connsiteX1" fmla="*/ 5825935 w 5825935"/>
              <a:gd name="connsiteY1" fmla="*/ 0 h 1734396"/>
              <a:gd name="connsiteX2" fmla="*/ 5825935 w 5825935"/>
              <a:gd name="connsiteY2" fmla="*/ 1734396 h 1734396"/>
              <a:gd name="connsiteX3" fmla="*/ 0 w 5825935"/>
              <a:gd name="connsiteY3" fmla="*/ 1734396 h 1734396"/>
              <a:gd name="connsiteX4" fmla="*/ 0 w 5825935"/>
              <a:gd name="connsiteY4" fmla="*/ 0 h 173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935" h="1734396">
                <a:moveTo>
                  <a:pt x="0" y="0"/>
                </a:moveTo>
                <a:lnTo>
                  <a:pt x="5825935" y="0"/>
                </a:lnTo>
                <a:lnTo>
                  <a:pt x="5825935" y="1734396"/>
                </a:lnTo>
                <a:lnTo>
                  <a:pt x="0" y="173439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Water__(boiling) at hundred degrees.</a:t>
            </a: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              </a:t>
            </a: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    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52855" y="3823919"/>
            <a:ext cx="327930" cy="1770482"/>
          </a:xfrm>
          <a:custGeom>
            <a:avLst/>
            <a:gdLst>
              <a:gd name="connsiteX0" fmla="*/ 0 w 338535"/>
              <a:gd name="connsiteY0" fmla="*/ 0 h 1823221"/>
              <a:gd name="connsiteX1" fmla="*/ 169267 w 338535"/>
              <a:gd name="connsiteY1" fmla="*/ 0 h 1823221"/>
              <a:gd name="connsiteX2" fmla="*/ 169267 w 338535"/>
              <a:gd name="connsiteY2" fmla="*/ 1823221 h 1823221"/>
              <a:gd name="connsiteX3" fmla="*/ 338535 w 338535"/>
              <a:gd name="connsiteY3" fmla="*/ 1823221 h 182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535" h="1823221">
                <a:moveTo>
                  <a:pt x="0" y="0"/>
                </a:moveTo>
                <a:lnTo>
                  <a:pt x="169267" y="0"/>
                </a:lnTo>
                <a:lnTo>
                  <a:pt x="169267" y="1823221"/>
                </a:lnTo>
                <a:lnTo>
                  <a:pt x="338535" y="1823221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5608" tIns="865251" rIns="135608" bIns="86525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28" name="Freeform 27"/>
          <p:cNvSpPr/>
          <p:nvPr/>
        </p:nvSpPr>
        <p:spPr>
          <a:xfrm>
            <a:off x="1291307" y="3631218"/>
            <a:ext cx="251654" cy="262996"/>
          </a:xfrm>
          <a:custGeom>
            <a:avLst/>
            <a:gdLst>
              <a:gd name="connsiteX0" fmla="*/ 0 w 259793"/>
              <a:gd name="connsiteY0" fmla="*/ 270830 h 270830"/>
              <a:gd name="connsiteX1" fmla="*/ 129896 w 259793"/>
              <a:gd name="connsiteY1" fmla="*/ 270830 h 270830"/>
              <a:gd name="connsiteX2" fmla="*/ 129896 w 259793"/>
              <a:gd name="connsiteY2" fmla="*/ 0 h 270830"/>
              <a:gd name="connsiteX3" fmla="*/ 259793 w 259793"/>
              <a:gd name="connsiteY3" fmla="*/ 0 h 2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793" h="270830">
                <a:moveTo>
                  <a:pt x="0" y="270830"/>
                </a:moveTo>
                <a:lnTo>
                  <a:pt x="129896" y="270830"/>
                </a:lnTo>
                <a:lnTo>
                  <a:pt x="129896" y="0"/>
                </a:lnTo>
                <a:lnTo>
                  <a:pt x="259793" y="0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3214" tIns="126033" rIns="133215" bIns="1260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29" name="Freeform 28"/>
          <p:cNvSpPr/>
          <p:nvPr/>
        </p:nvSpPr>
        <p:spPr>
          <a:xfrm>
            <a:off x="2986506" y="754150"/>
            <a:ext cx="340354" cy="267247"/>
          </a:xfrm>
          <a:custGeom>
            <a:avLst/>
            <a:gdLst>
              <a:gd name="connsiteX0" fmla="*/ 0 w 290198"/>
              <a:gd name="connsiteY0" fmla="*/ 0 h 244042"/>
              <a:gd name="connsiteX1" fmla="*/ 145099 w 290198"/>
              <a:gd name="connsiteY1" fmla="*/ 0 h 244042"/>
              <a:gd name="connsiteX2" fmla="*/ 145099 w 290198"/>
              <a:gd name="connsiteY2" fmla="*/ 244042 h 244042"/>
              <a:gd name="connsiteX3" fmla="*/ 290198 w 290198"/>
              <a:gd name="connsiteY3" fmla="*/ 244042 h 24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98" h="244042">
                <a:moveTo>
                  <a:pt x="0" y="0"/>
                </a:moveTo>
                <a:lnTo>
                  <a:pt x="145099" y="0"/>
                </a:lnTo>
                <a:lnTo>
                  <a:pt x="145099" y="244042"/>
                </a:lnTo>
                <a:lnTo>
                  <a:pt x="290198" y="244042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spcFirstLastPara="0" vert="horz" wrap="square" lIns="148319" tIns="112542" rIns="148321" bIns="11254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0" name="Freeform 29"/>
          <p:cNvSpPr/>
          <p:nvPr/>
        </p:nvSpPr>
        <p:spPr>
          <a:xfrm>
            <a:off x="1069428" y="1631547"/>
            <a:ext cx="347706" cy="2131169"/>
          </a:xfrm>
          <a:custGeom>
            <a:avLst/>
            <a:gdLst>
              <a:gd name="connsiteX0" fmla="*/ 0 w 358951"/>
              <a:gd name="connsiteY0" fmla="*/ 2194653 h 2194653"/>
              <a:gd name="connsiteX1" fmla="*/ 179475 w 358951"/>
              <a:gd name="connsiteY1" fmla="*/ 2194653 h 2194653"/>
              <a:gd name="connsiteX2" fmla="*/ 179475 w 358951"/>
              <a:gd name="connsiteY2" fmla="*/ 0 h 2194653"/>
              <a:gd name="connsiteX3" fmla="*/ 358951 w 358951"/>
              <a:gd name="connsiteY3" fmla="*/ 0 h 2194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951" h="2194653">
                <a:moveTo>
                  <a:pt x="0" y="2194653"/>
                </a:moveTo>
                <a:lnTo>
                  <a:pt x="179475" y="2194653"/>
                </a:lnTo>
                <a:lnTo>
                  <a:pt x="179475" y="0"/>
                </a:lnTo>
                <a:lnTo>
                  <a:pt x="358951" y="0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6581" tIns="1041731" rIns="136580" bIns="104173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31" name="Freeform 30"/>
          <p:cNvSpPr/>
          <p:nvPr/>
        </p:nvSpPr>
        <p:spPr>
          <a:xfrm rot="16200000">
            <a:off x="-1602032" y="2941098"/>
            <a:ext cx="4624301" cy="654314"/>
          </a:xfrm>
          <a:custGeom>
            <a:avLst/>
            <a:gdLst>
              <a:gd name="connsiteX0" fmla="*/ 0 w 5777573"/>
              <a:gd name="connsiteY0" fmla="*/ 0 h 843157"/>
              <a:gd name="connsiteX1" fmla="*/ 5777573 w 5777573"/>
              <a:gd name="connsiteY1" fmla="*/ 0 h 843157"/>
              <a:gd name="connsiteX2" fmla="*/ 5777573 w 5777573"/>
              <a:gd name="connsiteY2" fmla="*/ 843157 h 843157"/>
              <a:gd name="connsiteX3" fmla="*/ 0 w 5777573"/>
              <a:gd name="connsiteY3" fmla="*/ 843157 h 843157"/>
              <a:gd name="connsiteX4" fmla="*/ 0 w 5777573"/>
              <a:gd name="connsiteY4" fmla="*/ 0 h 84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7573" h="843157">
                <a:moveTo>
                  <a:pt x="0" y="0"/>
                </a:moveTo>
                <a:lnTo>
                  <a:pt x="5777573" y="0"/>
                </a:lnTo>
                <a:lnTo>
                  <a:pt x="5777573" y="843157"/>
                </a:lnTo>
                <a:lnTo>
                  <a:pt x="0" y="8431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1909" tIns="41910" rIns="41911" bIns="41910" numCol="1" spcCol="1270" anchor="ctr" anchorCtr="0">
            <a:noAutofit/>
          </a:bodyPr>
          <a:lstStyle/>
          <a:p>
            <a:pPr lvl="0" algn="ctr" defTabSz="2933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/>
              <a:t>Usage </a:t>
            </a:r>
            <a:r>
              <a:rPr lang="ar-EG" sz="4400" b="1" kern="1200" dirty="0"/>
              <a:t>الاستخدام</a:t>
            </a:r>
            <a:endParaRPr lang="en-US" sz="4400" b="1" kern="1200" dirty="0"/>
          </a:p>
        </p:txBody>
      </p:sp>
      <p:sp>
        <p:nvSpPr>
          <p:cNvPr id="32" name="Freeform 31"/>
          <p:cNvSpPr/>
          <p:nvPr/>
        </p:nvSpPr>
        <p:spPr>
          <a:xfrm>
            <a:off x="1349904" y="600125"/>
            <a:ext cx="1636601" cy="1703584"/>
          </a:xfrm>
          <a:custGeom>
            <a:avLst/>
            <a:gdLst>
              <a:gd name="connsiteX0" fmla="*/ 0 w 1994776"/>
              <a:gd name="connsiteY0" fmla="*/ 0 h 1388266"/>
              <a:gd name="connsiteX1" fmla="*/ 1994776 w 1994776"/>
              <a:gd name="connsiteY1" fmla="*/ 0 h 1388266"/>
              <a:gd name="connsiteX2" fmla="*/ 1994776 w 1994776"/>
              <a:gd name="connsiteY2" fmla="*/ 1388266 h 1388266"/>
              <a:gd name="connsiteX3" fmla="*/ 0 w 1994776"/>
              <a:gd name="connsiteY3" fmla="*/ 1388266 h 1388266"/>
              <a:gd name="connsiteX4" fmla="*/ 0 w 1994776"/>
              <a:gd name="connsiteY4" fmla="*/ 0 h 138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776" h="1388266">
                <a:moveTo>
                  <a:pt x="0" y="0"/>
                </a:moveTo>
                <a:lnTo>
                  <a:pt x="1994776" y="0"/>
                </a:lnTo>
                <a:lnTo>
                  <a:pt x="1994776" y="1388266"/>
                </a:lnTo>
                <a:lnTo>
                  <a:pt x="0" y="13882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latin typeface="Arial Rounded MT Bold" panose="020F0704030504030204" pitchFamily="34" charset="0"/>
              </a:rPr>
              <a:t>Habits and routine</a:t>
            </a:r>
            <a:endParaRPr lang="ar-EG" sz="2400" b="1" kern="1200" dirty="0">
              <a:latin typeface="Arial Rounded MT Bold" panose="020F0704030504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latin typeface="Arial Rounded MT Bold" panose="020F0704030504030204" pitchFamily="34" charset="0"/>
              </a:rPr>
              <a:t>عادات و روتين</a:t>
            </a:r>
            <a:endParaRPr lang="en-US" sz="2400" b="1" kern="1200" dirty="0">
              <a:latin typeface="Arial Rounded MT Bold" panose="020F0704030504030204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222094" y="1874747"/>
            <a:ext cx="8463062" cy="577610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They often______(spending) the summer in Alex.</a:t>
            </a:r>
          </a:p>
        </p:txBody>
      </p:sp>
      <p:sp>
        <p:nvSpPr>
          <p:cNvPr id="36" name="Freeform 35"/>
          <p:cNvSpPr/>
          <p:nvPr/>
        </p:nvSpPr>
        <p:spPr>
          <a:xfrm>
            <a:off x="1486411" y="4816403"/>
            <a:ext cx="1210534" cy="1298407"/>
          </a:xfrm>
          <a:custGeom>
            <a:avLst/>
            <a:gdLst>
              <a:gd name="connsiteX0" fmla="*/ 0 w 1994776"/>
              <a:gd name="connsiteY0" fmla="*/ 0 h 1337084"/>
              <a:gd name="connsiteX1" fmla="*/ 1994776 w 1994776"/>
              <a:gd name="connsiteY1" fmla="*/ 0 h 1337084"/>
              <a:gd name="connsiteX2" fmla="*/ 1994776 w 1994776"/>
              <a:gd name="connsiteY2" fmla="*/ 1337084 h 1337084"/>
              <a:gd name="connsiteX3" fmla="*/ 0 w 1994776"/>
              <a:gd name="connsiteY3" fmla="*/ 1337084 h 1337084"/>
              <a:gd name="connsiteX4" fmla="*/ 0 w 1994776"/>
              <a:gd name="connsiteY4" fmla="*/ 0 h 1337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776" h="1337084">
                <a:moveTo>
                  <a:pt x="0" y="0"/>
                </a:moveTo>
                <a:lnTo>
                  <a:pt x="1994776" y="0"/>
                </a:lnTo>
                <a:lnTo>
                  <a:pt x="1994776" y="1337084"/>
                </a:lnTo>
                <a:lnTo>
                  <a:pt x="0" y="13370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latin typeface="Arial Rounded MT Bold" panose="020F0704030504030204" pitchFamily="34" charset="0"/>
              </a:rPr>
              <a:t>Facts </a:t>
            </a:r>
            <a:r>
              <a:rPr lang="ar-EG" sz="2400" b="1" kern="1200" dirty="0">
                <a:latin typeface="Arial Rounded MT Bold" panose="020F0704030504030204" pitchFamily="34" charset="0"/>
              </a:rPr>
              <a:t>الحقائق </a:t>
            </a:r>
            <a:endParaRPr lang="en-US" sz="2400" b="1" kern="1200" dirty="0">
              <a:latin typeface="Arial Rounded MT Bold" panose="020F0704030504030204" pitchFamily="34" charset="0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3117327" y="3458948"/>
            <a:ext cx="8672595" cy="729941"/>
          </a:xfrm>
          <a:custGeom>
            <a:avLst/>
            <a:gdLst>
              <a:gd name="connsiteX0" fmla="*/ 0 w 5995857"/>
              <a:gd name="connsiteY0" fmla="*/ 0 h 1400288"/>
              <a:gd name="connsiteX1" fmla="*/ 5995857 w 5995857"/>
              <a:gd name="connsiteY1" fmla="*/ 0 h 1400288"/>
              <a:gd name="connsiteX2" fmla="*/ 5995857 w 5995857"/>
              <a:gd name="connsiteY2" fmla="*/ 1400288 h 1400288"/>
              <a:gd name="connsiteX3" fmla="*/ 0 w 5995857"/>
              <a:gd name="connsiteY3" fmla="*/ 1400288 h 1400288"/>
              <a:gd name="connsiteX4" fmla="*/ 0 w 5995857"/>
              <a:gd name="connsiteY4" fmla="*/ 0 h 1400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5857" h="1400288">
                <a:moveTo>
                  <a:pt x="0" y="0"/>
                </a:moveTo>
                <a:lnTo>
                  <a:pt x="5995857" y="0"/>
                </a:lnTo>
                <a:lnTo>
                  <a:pt x="5995857" y="1400288"/>
                </a:lnTo>
                <a:lnTo>
                  <a:pt x="0" y="1400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Most girls ___________(having) long hair.</a:t>
            </a:r>
          </a:p>
        </p:txBody>
      </p:sp>
      <p:sp>
        <p:nvSpPr>
          <p:cNvPr id="40" name="Freeform 39"/>
          <p:cNvSpPr/>
          <p:nvPr/>
        </p:nvSpPr>
        <p:spPr>
          <a:xfrm>
            <a:off x="1349905" y="2666371"/>
            <a:ext cx="1363692" cy="1581265"/>
          </a:xfrm>
          <a:custGeom>
            <a:avLst/>
            <a:gdLst>
              <a:gd name="connsiteX0" fmla="*/ 0 w 2113740"/>
              <a:gd name="connsiteY0" fmla="*/ 0 h 1584136"/>
              <a:gd name="connsiteX1" fmla="*/ 2113740 w 2113740"/>
              <a:gd name="connsiteY1" fmla="*/ 0 h 1584136"/>
              <a:gd name="connsiteX2" fmla="*/ 2113740 w 2113740"/>
              <a:gd name="connsiteY2" fmla="*/ 1584136 h 1584136"/>
              <a:gd name="connsiteX3" fmla="*/ 0 w 2113740"/>
              <a:gd name="connsiteY3" fmla="*/ 1584136 h 1584136"/>
              <a:gd name="connsiteX4" fmla="*/ 0 w 2113740"/>
              <a:gd name="connsiteY4" fmla="*/ 0 h 158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3740" h="1584136">
                <a:moveTo>
                  <a:pt x="0" y="0"/>
                </a:moveTo>
                <a:lnTo>
                  <a:pt x="2113740" y="0"/>
                </a:lnTo>
                <a:lnTo>
                  <a:pt x="2113740" y="1584136"/>
                </a:lnTo>
                <a:lnTo>
                  <a:pt x="0" y="15841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latin typeface="Arial Rounded MT Bold" panose="020F0704030504030204" pitchFamily="34" charset="0"/>
              </a:rPr>
              <a:t>General truth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000" b="1" kern="1200" dirty="0">
                <a:latin typeface="Arial Rounded MT Bold" panose="020F0704030504030204" pitchFamily="34" charset="0"/>
              </a:rPr>
              <a:t>حقائق عامه</a:t>
            </a:r>
            <a:endParaRPr lang="en-US" sz="2000" b="1" kern="1200" dirty="0">
              <a:latin typeface="Arial Rounded MT Bold" panose="020F0704030504030204" pitchFamily="34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708826" y="3427653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5" name="Freeform 44"/>
          <p:cNvSpPr/>
          <p:nvPr/>
        </p:nvSpPr>
        <p:spPr>
          <a:xfrm flipH="1">
            <a:off x="2663007" y="4800914"/>
            <a:ext cx="380774" cy="514756"/>
          </a:xfrm>
          <a:custGeom>
            <a:avLst/>
            <a:gdLst>
              <a:gd name="connsiteX0" fmla="*/ 0 w 212992"/>
              <a:gd name="connsiteY0" fmla="*/ 45720 h 91440"/>
              <a:gd name="connsiteX1" fmla="*/ 106496 w 212992"/>
              <a:gd name="connsiteY1" fmla="*/ 45720 h 91440"/>
              <a:gd name="connsiteX2" fmla="*/ 106496 w 212992"/>
              <a:gd name="connsiteY2" fmla="*/ 122487 h 91440"/>
              <a:gd name="connsiteX3" fmla="*/ 212992 w 212992"/>
              <a:gd name="connsiteY3" fmla="*/ 122487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92" h="91440">
                <a:moveTo>
                  <a:pt x="0" y="45720"/>
                </a:moveTo>
                <a:lnTo>
                  <a:pt x="106496" y="45720"/>
                </a:lnTo>
                <a:lnTo>
                  <a:pt x="106496" y="122487"/>
                </a:lnTo>
                <a:lnTo>
                  <a:pt x="212992" y="122487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13536" tIns="40060" rIns="113536" bIns="4006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4" name="Freeform 33"/>
          <p:cNvSpPr/>
          <p:nvPr/>
        </p:nvSpPr>
        <p:spPr>
          <a:xfrm>
            <a:off x="3222095" y="441960"/>
            <a:ext cx="8762382" cy="754541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My cousin often_____(walking) to school. She lives near.</a:t>
            </a:r>
          </a:p>
        </p:txBody>
      </p:sp>
      <p:sp>
        <p:nvSpPr>
          <p:cNvPr id="46" name="Freeform 45"/>
          <p:cNvSpPr/>
          <p:nvPr/>
        </p:nvSpPr>
        <p:spPr>
          <a:xfrm>
            <a:off x="2972203" y="1631547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7" name="Rectangle 46"/>
          <p:cNvSpPr/>
          <p:nvPr/>
        </p:nvSpPr>
        <p:spPr>
          <a:xfrm>
            <a:off x="8592864" y="4247636"/>
            <a:ext cx="279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have 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11452" y="5594401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boils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248072" y="1228267"/>
            <a:ext cx="3736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walks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48072" y="2385973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spend 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17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9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31" grpId="0" build="p" animBg="1"/>
      <p:bldP spid="32" grpId="0" build="p" animBg="1"/>
      <p:bldP spid="33" grpId="0" build="p" animBg="1"/>
      <p:bldP spid="36" grpId="0" build="p" animBg="1"/>
      <p:bldP spid="39" grpId="0" uiExpand="1" build="p" animBg="1"/>
      <p:bldP spid="40" grpId="0" build="p" animBg="1"/>
      <p:bldP spid="34" grpId="0" uiExpand="1" build="p" animBg="1"/>
      <p:bldP spid="47" grpId="0"/>
      <p:bldP spid="48" grpId="0"/>
      <p:bldP spid="49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>
            <a:off x="3117327" y="4896979"/>
            <a:ext cx="8867149" cy="852068"/>
          </a:xfrm>
          <a:custGeom>
            <a:avLst/>
            <a:gdLst>
              <a:gd name="connsiteX0" fmla="*/ 0 w 5825935"/>
              <a:gd name="connsiteY0" fmla="*/ 0 h 1734396"/>
              <a:gd name="connsiteX1" fmla="*/ 5825935 w 5825935"/>
              <a:gd name="connsiteY1" fmla="*/ 0 h 1734396"/>
              <a:gd name="connsiteX2" fmla="*/ 5825935 w 5825935"/>
              <a:gd name="connsiteY2" fmla="*/ 1734396 h 1734396"/>
              <a:gd name="connsiteX3" fmla="*/ 0 w 5825935"/>
              <a:gd name="connsiteY3" fmla="*/ 1734396 h 1734396"/>
              <a:gd name="connsiteX4" fmla="*/ 0 w 5825935"/>
              <a:gd name="connsiteY4" fmla="*/ 0 h 173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935" h="1734396">
                <a:moveTo>
                  <a:pt x="0" y="0"/>
                </a:moveTo>
                <a:lnTo>
                  <a:pt x="5825935" y="0"/>
                </a:lnTo>
                <a:lnTo>
                  <a:pt x="5825935" y="1734396"/>
                </a:lnTo>
                <a:lnTo>
                  <a:pt x="0" y="173439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Before she _____(check)the  morning report, she will drink a cup of coffee</a:t>
            </a:r>
          </a:p>
        </p:txBody>
      </p:sp>
      <p:sp>
        <p:nvSpPr>
          <p:cNvPr id="26" name="Freeform 25"/>
          <p:cNvSpPr/>
          <p:nvPr/>
        </p:nvSpPr>
        <p:spPr>
          <a:xfrm>
            <a:off x="1052855" y="3823919"/>
            <a:ext cx="327930" cy="1770482"/>
          </a:xfrm>
          <a:custGeom>
            <a:avLst/>
            <a:gdLst>
              <a:gd name="connsiteX0" fmla="*/ 0 w 338535"/>
              <a:gd name="connsiteY0" fmla="*/ 0 h 1823221"/>
              <a:gd name="connsiteX1" fmla="*/ 169267 w 338535"/>
              <a:gd name="connsiteY1" fmla="*/ 0 h 1823221"/>
              <a:gd name="connsiteX2" fmla="*/ 169267 w 338535"/>
              <a:gd name="connsiteY2" fmla="*/ 1823221 h 1823221"/>
              <a:gd name="connsiteX3" fmla="*/ 338535 w 338535"/>
              <a:gd name="connsiteY3" fmla="*/ 1823221 h 182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535" h="1823221">
                <a:moveTo>
                  <a:pt x="0" y="0"/>
                </a:moveTo>
                <a:lnTo>
                  <a:pt x="169267" y="0"/>
                </a:lnTo>
                <a:lnTo>
                  <a:pt x="169267" y="1823221"/>
                </a:lnTo>
                <a:lnTo>
                  <a:pt x="338535" y="1823221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5608" tIns="865251" rIns="135608" bIns="86525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28" name="Freeform 27"/>
          <p:cNvSpPr/>
          <p:nvPr/>
        </p:nvSpPr>
        <p:spPr>
          <a:xfrm>
            <a:off x="1291307" y="3631218"/>
            <a:ext cx="251654" cy="262996"/>
          </a:xfrm>
          <a:custGeom>
            <a:avLst/>
            <a:gdLst>
              <a:gd name="connsiteX0" fmla="*/ 0 w 259793"/>
              <a:gd name="connsiteY0" fmla="*/ 270830 h 270830"/>
              <a:gd name="connsiteX1" fmla="*/ 129896 w 259793"/>
              <a:gd name="connsiteY1" fmla="*/ 270830 h 270830"/>
              <a:gd name="connsiteX2" fmla="*/ 129896 w 259793"/>
              <a:gd name="connsiteY2" fmla="*/ 0 h 270830"/>
              <a:gd name="connsiteX3" fmla="*/ 259793 w 259793"/>
              <a:gd name="connsiteY3" fmla="*/ 0 h 2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793" h="270830">
                <a:moveTo>
                  <a:pt x="0" y="270830"/>
                </a:moveTo>
                <a:lnTo>
                  <a:pt x="129896" y="270830"/>
                </a:lnTo>
                <a:lnTo>
                  <a:pt x="129896" y="0"/>
                </a:lnTo>
                <a:lnTo>
                  <a:pt x="259793" y="0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3214" tIns="126033" rIns="133215" bIns="1260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29" name="Freeform 28"/>
          <p:cNvSpPr/>
          <p:nvPr/>
        </p:nvSpPr>
        <p:spPr>
          <a:xfrm>
            <a:off x="2986506" y="754150"/>
            <a:ext cx="340354" cy="267247"/>
          </a:xfrm>
          <a:custGeom>
            <a:avLst/>
            <a:gdLst>
              <a:gd name="connsiteX0" fmla="*/ 0 w 290198"/>
              <a:gd name="connsiteY0" fmla="*/ 0 h 244042"/>
              <a:gd name="connsiteX1" fmla="*/ 145099 w 290198"/>
              <a:gd name="connsiteY1" fmla="*/ 0 h 244042"/>
              <a:gd name="connsiteX2" fmla="*/ 145099 w 290198"/>
              <a:gd name="connsiteY2" fmla="*/ 244042 h 244042"/>
              <a:gd name="connsiteX3" fmla="*/ 290198 w 290198"/>
              <a:gd name="connsiteY3" fmla="*/ 244042 h 24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98" h="244042">
                <a:moveTo>
                  <a:pt x="0" y="0"/>
                </a:moveTo>
                <a:lnTo>
                  <a:pt x="145099" y="0"/>
                </a:lnTo>
                <a:lnTo>
                  <a:pt x="145099" y="244042"/>
                </a:lnTo>
                <a:lnTo>
                  <a:pt x="290198" y="244042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spcFirstLastPara="0" vert="horz" wrap="square" lIns="148319" tIns="112542" rIns="148321" bIns="11254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0" name="Freeform 29"/>
          <p:cNvSpPr/>
          <p:nvPr/>
        </p:nvSpPr>
        <p:spPr>
          <a:xfrm>
            <a:off x="1069428" y="1631547"/>
            <a:ext cx="347706" cy="2131169"/>
          </a:xfrm>
          <a:custGeom>
            <a:avLst/>
            <a:gdLst>
              <a:gd name="connsiteX0" fmla="*/ 0 w 358951"/>
              <a:gd name="connsiteY0" fmla="*/ 2194653 h 2194653"/>
              <a:gd name="connsiteX1" fmla="*/ 179475 w 358951"/>
              <a:gd name="connsiteY1" fmla="*/ 2194653 h 2194653"/>
              <a:gd name="connsiteX2" fmla="*/ 179475 w 358951"/>
              <a:gd name="connsiteY2" fmla="*/ 0 h 2194653"/>
              <a:gd name="connsiteX3" fmla="*/ 358951 w 358951"/>
              <a:gd name="connsiteY3" fmla="*/ 0 h 2194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951" h="2194653">
                <a:moveTo>
                  <a:pt x="0" y="2194653"/>
                </a:moveTo>
                <a:lnTo>
                  <a:pt x="179475" y="2194653"/>
                </a:lnTo>
                <a:lnTo>
                  <a:pt x="179475" y="0"/>
                </a:lnTo>
                <a:lnTo>
                  <a:pt x="358951" y="0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6581" tIns="1041731" rIns="136580" bIns="104173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31" name="Freeform 30"/>
          <p:cNvSpPr/>
          <p:nvPr/>
        </p:nvSpPr>
        <p:spPr>
          <a:xfrm rot="16200000">
            <a:off x="-1602032" y="2941098"/>
            <a:ext cx="4624301" cy="654314"/>
          </a:xfrm>
          <a:custGeom>
            <a:avLst/>
            <a:gdLst>
              <a:gd name="connsiteX0" fmla="*/ 0 w 5777573"/>
              <a:gd name="connsiteY0" fmla="*/ 0 h 843157"/>
              <a:gd name="connsiteX1" fmla="*/ 5777573 w 5777573"/>
              <a:gd name="connsiteY1" fmla="*/ 0 h 843157"/>
              <a:gd name="connsiteX2" fmla="*/ 5777573 w 5777573"/>
              <a:gd name="connsiteY2" fmla="*/ 843157 h 843157"/>
              <a:gd name="connsiteX3" fmla="*/ 0 w 5777573"/>
              <a:gd name="connsiteY3" fmla="*/ 843157 h 843157"/>
              <a:gd name="connsiteX4" fmla="*/ 0 w 5777573"/>
              <a:gd name="connsiteY4" fmla="*/ 0 h 84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7573" h="843157">
                <a:moveTo>
                  <a:pt x="0" y="0"/>
                </a:moveTo>
                <a:lnTo>
                  <a:pt x="5777573" y="0"/>
                </a:lnTo>
                <a:lnTo>
                  <a:pt x="5777573" y="843157"/>
                </a:lnTo>
                <a:lnTo>
                  <a:pt x="0" y="8431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1909" tIns="41910" rIns="41911" bIns="41910" numCol="1" spcCol="1270" anchor="ctr" anchorCtr="0">
            <a:noAutofit/>
          </a:bodyPr>
          <a:lstStyle/>
          <a:p>
            <a:pPr lvl="0" algn="ctr" defTabSz="2933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/>
              <a:t>Usage </a:t>
            </a:r>
            <a:r>
              <a:rPr lang="ar-EG" sz="4400" b="1" kern="1200" dirty="0"/>
              <a:t>الاستخدام</a:t>
            </a:r>
            <a:endParaRPr lang="en-US" sz="4400" b="1" kern="1200" dirty="0"/>
          </a:p>
        </p:txBody>
      </p:sp>
      <p:sp>
        <p:nvSpPr>
          <p:cNvPr id="32" name="Freeform 31"/>
          <p:cNvSpPr/>
          <p:nvPr/>
        </p:nvSpPr>
        <p:spPr>
          <a:xfrm>
            <a:off x="1333556" y="600125"/>
            <a:ext cx="1823127" cy="1703584"/>
          </a:xfrm>
          <a:custGeom>
            <a:avLst/>
            <a:gdLst>
              <a:gd name="connsiteX0" fmla="*/ 0 w 1994776"/>
              <a:gd name="connsiteY0" fmla="*/ 0 h 1388266"/>
              <a:gd name="connsiteX1" fmla="*/ 1994776 w 1994776"/>
              <a:gd name="connsiteY1" fmla="*/ 0 h 1388266"/>
              <a:gd name="connsiteX2" fmla="*/ 1994776 w 1994776"/>
              <a:gd name="connsiteY2" fmla="*/ 1388266 h 1388266"/>
              <a:gd name="connsiteX3" fmla="*/ 0 w 1994776"/>
              <a:gd name="connsiteY3" fmla="*/ 1388266 h 1388266"/>
              <a:gd name="connsiteX4" fmla="*/ 0 w 1994776"/>
              <a:gd name="connsiteY4" fmla="*/ 0 h 138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776" h="1388266">
                <a:moveTo>
                  <a:pt x="0" y="0"/>
                </a:moveTo>
                <a:lnTo>
                  <a:pt x="1994776" y="0"/>
                </a:lnTo>
                <a:lnTo>
                  <a:pt x="1994776" y="1388266"/>
                </a:lnTo>
                <a:lnTo>
                  <a:pt x="0" y="13882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latin typeface="Arial Rounded MT Bold" panose="020F0704030504030204" pitchFamily="34" charset="0"/>
              </a:rPr>
              <a:t>Future according to timetable</a:t>
            </a:r>
            <a:endParaRPr lang="ar-EG" sz="2400" b="1" dirty="0">
              <a:latin typeface="Arial Rounded MT Bold" panose="020F0704030504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latin typeface="Arial Rounded MT Bold" panose="020F0704030504030204" pitchFamily="34" charset="0"/>
              </a:rPr>
              <a:t>مستقبل بجدول زمنى</a:t>
            </a:r>
            <a:endParaRPr lang="en-US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428712" y="1972862"/>
            <a:ext cx="8463062" cy="693509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Our lesson ___(starting) at three in the evening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.</a:t>
            </a:r>
          </a:p>
        </p:txBody>
      </p:sp>
      <p:sp>
        <p:nvSpPr>
          <p:cNvPr id="36" name="Freeform 35"/>
          <p:cNvSpPr/>
          <p:nvPr/>
        </p:nvSpPr>
        <p:spPr>
          <a:xfrm>
            <a:off x="1486411" y="4816403"/>
            <a:ext cx="1210534" cy="1298407"/>
          </a:xfrm>
          <a:custGeom>
            <a:avLst/>
            <a:gdLst>
              <a:gd name="connsiteX0" fmla="*/ 0 w 1994776"/>
              <a:gd name="connsiteY0" fmla="*/ 0 h 1337084"/>
              <a:gd name="connsiteX1" fmla="*/ 1994776 w 1994776"/>
              <a:gd name="connsiteY1" fmla="*/ 0 h 1337084"/>
              <a:gd name="connsiteX2" fmla="*/ 1994776 w 1994776"/>
              <a:gd name="connsiteY2" fmla="*/ 1337084 h 1337084"/>
              <a:gd name="connsiteX3" fmla="*/ 0 w 1994776"/>
              <a:gd name="connsiteY3" fmla="*/ 1337084 h 1337084"/>
              <a:gd name="connsiteX4" fmla="*/ 0 w 1994776"/>
              <a:gd name="connsiteY4" fmla="*/ 0 h 1337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776" h="1337084">
                <a:moveTo>
                  <a:pt x="0" y="0"/>
                </a:moveTo>
                <a:lnTo>
                  <a:pt x="1994776" y="0"/>
                </a:lnTo>
                <a:lnTo>
                  <a:pt x="1994776" y="1337084"/>
                </a:lnTo>
                <a:lnTo>
                  <a:pt x="0" y="13370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latin typeface="Arial Rounded MT Bold" panose="020F0704030504030204" pitchFamily="34" charset="0"/>
              </a:rPr>
              <a:t>After Linkers  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latin typeface="Arial Rounded MT Bold" panose="020F0704030504030204" pitchFamily="34" charset="0"/>
              </a:rPr>
              <a:t>بعد الروابط</a:t>
            </a:r>
            <a:endParaRPr lang="en-US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3117327" y="3356044"/>
            <a:ext cx="8867150" cy="832846"/>
          </a:xfrm>
          <a:custGeom>
            <a:avLst/>
            <a:gdLst>
              <a:gd name="connsiteX0" fmla="*/ 0 w 5995857"/>
              <a:gd name="connsiteY0" fmla="*/ 0 h 1400288"/>
              <a:gd name="connsiteX1" fmla="*/ 5995857 w 5995857"/>
              <a:gd name="connsiteY1" fmla="*/ 0 h 1400288"/>
              <a:gd name="connsiteX2" fmla="*/ 5995857 w 5995857"/>
              <a:gd name="connsiteY2" fmla="*/ 1400288 h 1400288"/>
              <a:gd name="connsiteX3" fmla="*/ 0 w 5995857"/>
              <a:gd name="connsiteY3" fmla="*/ 1400288 h 1400288"/>
              <a:gd name="connsiteX4" fmla="*/ 0 w 5995857"/>
              <a:gd name="connsiteY4" fmla="*/ 0 h 1400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5857" h="1400288">
                <a:moveTo>
                  <a:pt x="0" y="0"/>
                </a:moveTo>
                <a:lnTo>
                  <a:pt x="5995857" y="0"/>
                </a:lnTo>
                <a:lnTo>
                  <a:pt x="5995857" y="1400288"/>
                </a:lnTo>
                <a:lnTo>
                  <a:pt x="0" y="1400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First , we 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cut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the vegetables, then we 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add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spices. Finally we ____(baking) it in the oven for an hour. </a:t>
            </a:r>
          </a:p>
        </p:txBody>
      </p:sp>
      <p:sp>
        <p:nvSpPr>
          <p:cNvPr id="40" name="Freeform 39"/>
          <p:cNvSpPr/>
          <p:nvPr/>
        </p:nvSpPr>
        <p:spPr>
          <a:xfrm>
            <a:off x="1590751" y="2666371"/>
            <a:ext cx="1122845" cy="1581265"/>
          </a:xfrm>
          <a:custGeom>
            <a:avLst/>
            <a:gdLst>
              <a:gd name="connsiteX0" fmla="*/ 0 w 2113740"/>
              <a:gd name="connsiteY0" fmla="*/ 0 h 1584136"/>
              <a:gd name="connsiteX1" fmla="*/ 2113740 w 2113740"/>
              <a:gd name="connsiteY1" fmla="*/ 0 h 1584136"/>
              <a:gd name="connsiteX2" fmla="*/ 2113740 w 2113740"/>
              <a:gd name="connsiteY2" fmla="*/ 1584136 h 1584136"/>
              <a:gd name="connsiteX3" fmla="*/ 0 w 2113740"/>
              <a:gd name="connsiteY3" fmla="*/ 1584136 h 1584136"/>
              <a:gd name="connsiteX4" fmla="*/ 0 w 2113740"/>
              <a:gd name="connsiteY4" fmla="*/ 0 h 158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3740" h="1584136">
                <a:moveTo>
                  <a:pt x="0" y="0"/>
                </a:moveTo>
                <a:lnTo>
                  <a:pt x="2113740" y="0"/>
                </a:lnTo>
                <a:lnTo>
                  <a:pt x="2113740" y="1584136"/>
                </a:lnTo>
                <a:lnTo>
                  <a:pt x="0" y="15841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latin typeface="Arial Rounded MT Bold" panose="020F0704030504030204" pitchFamily="34" charset="0"/>
              </a:rPr>
              <a:t> Series of events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000" b="1" dirty="0">
                <a:latin typeface="Arial Rounded MT Bold" panose="020F0704030504030204" pitchFamily="34" charset="0"/>
              </a:rPr>
              <a:t>سلسلة أحداث 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708826" y="3427653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5" name="Freeform 44"/>
          <p:cNvSpPr/>
          <p:nvPr/>
        </p:nvSpPr>
        <p:spPr>
          <a:xfrm flipH="1">
            <a:off x="2663007" y="4800914"/>
            <a:ext cx="380774" cy="514756"/>
          </a:xfrm>
          <a:custGeom>
            <a:avLst/>
            <a:gdLst>
              <a:gd name="connsiteX0" fmla="*/ 0 w 212992"/>
              <a:gd name="connsiteY0" fmla="*/ 45720 h 91440"/>
              <a:gd name="connsiteX1" fmla="*/ 106496 w 212992"/>
              <a:gd name="connsiteY1" fmla="*/ 45720 h 91440"/>
              <a:gd name="connsiteX2" fmla="*/ 106496 w 212992"/>
              <a:gd name="connsiteY2" fmla="*/ 122487 h 91440"/>
              <a:gd name="connsiteX3" fmla="*/ 212992 w 212992"/>
              <a:gd name="connsiteY3" fmla="*/ 122487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92" h="91440">
                <a:moveTo>
                  <a:pt x="0" y="45720"/>
                </a:moveTo>
                <a:lnTo>
                  <a:pt x="106496" y="45720"/>
                </a:lnTo>
                <a:lnTo>
                  <a:pt x="106496" y="122487"/>
                </a:lnTo>
                <a:lnTo>
                  <a:pt x="212992" y="122487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13536" tIns="40060" rIns="113536" bIns="4006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4" name="Freeform 33"/>
          <p:cNvSpPr/>
          <p:nvPr/>
        </p:nvSpPr>
        <p:spPr>
          <a:xfrm>
            <a:off x="3326860" y="618890"/>
            <a:ext cx="8463062" cy="762437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he plane _____(leaving) the airport at seven tomorrow.</a:t>
            </a:r>
          </a:p>
        </p:txBody>
      </p:sp>
      <p:sp>
        <p:nvSpPr>
          <p:cNvPr id="46" name="Freeform 45"/>
          <p:cNvSpPr/>
          <p:nvPr/>
        </p:nvSpPr>
        <p:spPr>
          <a:xfrm>
            <a:off x="3035145" y="1769713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7" name="Rectangle 46"/>
          <p:cNvSpPr/>
          <p:nvPr/>
        </p:nvSpPr>
        <p:spPr>
          <a:xfrm>
            <a:off x="8592864" y="4247636"/>
            <a:ext cx="279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bake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11452" y="5749047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checks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248072" y="1311475"/>
            <a:ext cx="3736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leaves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48072" y="266637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starts 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18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31" grpId="0" build="p" animBg="1"/>
      <p:bldP spid="32" grpId="0" build="p" animBg="1"/>
      <p:bldP spid="33" grpId="0" uiExpand="1" build="p" animBg="1"/>
      <p:bldP spid="36" grpId="0" build="p" animBg="1"/>
      <p:bldP spid="39" grpId="0" uiExpand="1" build="p" animBg="1"/>
      <p:bldP spid="40" grpId="0" build="p" animBg="1"/>
      <p:bldP spid="34" grpId="0" uiExpand="1" build="p" animBg="1"/>
      <p:bldP spid="47" grpId="0"/>
      <p:bldP spid="48" grpId="0"/>
      <p:bldP spid="49" grpId="0"/>
      <p:bldP spid="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>
            <a:off x="3117327" y="4896979"/>
            <a:ext cx="8867149" cy="852068"/>
          </a:xfrm>
          <a:custGeom>
            <a:avLst/>
            <a:gdLst>
              <a:gd name="connsiteX0" fmla="*/ 0 w 5825935"/>
              <a:gd name="connsiteY0" fmla="*/ 0 h 1734396"/>
              <a:gd name="connsiteX1" fmla="*/ 5825935 w 5825935"/>
              <a:gd name="connsiteY1" fmla="*/ 0 h 1734396"/>
              <a:gd name="connsiteX2" fmla="*/ 5825935 w 5825935"/>
              <a:gd name="connsiteY2" fmla="*/ 1734396 h 1734396"/>
              <a:gd name="connsiteX3" fmla="*/ 0 w 5825935"/>
              <a:gd name="connsiteY3" fmla="*/ 1734396 h 1734396"/>
              <a:gd name="connsiteX4" fmla="*/ 0 w 5825935"/>
              <a:gd name="connsiteY4" fmla="*/ 0 h 173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935" h="1734396">
                <a:moveTo>
                  <a:pt x="0" y="0"/>
                </a:moveTo>
                <a:lnTo>
                  <a:pt x="5825935" y="0"/>
                </a:lnTo>
                <a:lnTo>
                  <a:pt x="5825935" y="1734396"/>
                </a:lnTo>
                <a:lnTo>
                  <a:pt x="0" y="173439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If iron is heated, it____(expanding)</a:t>
            </a:r>
          </a:p>
        </p:txBody>
      </p:sp>
      <p:sp>
        <p:nvSpPr>
          <p:cNvPr id="26" name="Freeform 25"/>
          <p:cNvSpPr/>
          <p:nvPr/>
        </p:nvSpPr>
        <p:spPr>
          <a:xfrm>
            <a:off x="1052855" y="3823919"/>
            <a:ext cx="327930" cy="1770482"/>
          </a:xfrm>
          <a:custGeom>
            <a:avLst/>
            <a:gdLst>
              <a:gd name="connsiteX0" fmla="*/ 0 w 338535"/>
              <a:gd name="connsiteY0" fmla="*/ 0 h 1823221"/>
              <a:gd name="connsiteX1" fmla="*/ 169267 w 338535"/>
              <a:gd name="connsiteY1" fmla="*/ 0 h 1823221"/>
              <a:gd name="connsiteX2" fmla="*/ 169267 w 338535"/>
              <a:gd name="connsiteY2" fmla="*/ 1823221 h 1823221"/>
              <a:gd name="connsiteX3" fmla="*/ 338535 w 338535"/>
              <a:gd name="connsiteY3" fmla="*/ 1823221 h 182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535" h="1823221">
                <a:moveTo>
                  <a:pt x="0" y="0"/>
                </a:moveTo>
                <a:lnTo>
                  <a:pt x="169267" y="0"/>
                </a:lnTo>
                <a:lnTo>
                  <a:pt x="169267" y="1823221"/>
                </a:lnTo>
                <a:lnTo>
                  <a:pt x="338535" y="1823221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5608" tIns="865251" rIns="135608" bIns="86525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29" name="Freeform 28"/>
          <p:cNvSpPr/>
          <p:nvPr/>
        </p:nvSpPr>
        <p:spPr>
          <a:xfrm>
            <a:off x="2986506" y="754150"/>
            <a:ext cx="340354" cy="267247"/>
          </a:xfrm>
          <a:custGeom>
            <a:avLst/>
            <a:gdLst>
              <a:gd name="connsiteX0" fmla="*/ 0 w 290198"/>
              <a:gd name="connsiteY0" fmla="*/ 0 h 244042"/>
              <a:gd name="connsiteX1" fmla="*/ 145099 w 290198"/>
              <a:gd name="connsiteY1" fmla="*/ 0 h 244042"/>
              <a:gd name="connsiteX2" fmla="*/ 145099 w 290198"/>
              <a:gd name="connsiteY2" fmla="*/ 244042 h 244042"/>
              <a:gd name="connsiteX3" fmla="*/ 290198 w 290198"/>
              <a:gd name="connsiteY3" fmla="*/ 244042 h 24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98" h="244042">
                <a:moveTo>
                  <a:pt x="0" y="0"/>
                </a:moveTo>
                <a:lnTo>
                  <a:pt x="145099" y="0"/>
                </a:lnTo>
                <a:lnTo>
                  <a:pt x="145099" y="244042"/>
                </a:lnTo>
                <a:lnTo>
                  <a:pt x="290198" y="244042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spcFirstLastPara="0" vert="horz" wrap="square" lIns="148319" tIns="112542" rIns="148321" bIns="11254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0" name="Freeform 29"/>
          <p:cNvSpPr/>
          <p:nvPr/>
        </p:nvSpPr>
        <p:spPr>
          <a:xfrm>
            <a:off x="1069428" y="1631547"/>
            <a:ext cx="347706" cy="2131169"/>
          </a:xfrm>
          <a:custGeom>
            <a:avLst/>
            <a:gdLst>
              <a:gd name="connsiteX0" fmla="*/ 0 w 358951"/>
              <a:gd name="connsiteY0" fmla="*/ 2194653 h 2194653"/>
              <a:gd name="connsiteX1" fmla="*/ 179475 w 358951"/>
              <a:gd name="connsiteY1" fmla="*/ 2194653 h 2194653"/>
              <a:gd name="connsiteX2" fmla="*/ 179475 w 358951"/>
              <a:gd name="connsiteY2" fmla="*/ 0 h 2194653"/>
              <a:gd name="connsiteX3" fmla="*/ 358951 w 358951"/>
              <a:gd name="connsiteY3" fmla="*/ 0 h 2194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951" h="2194653">
                <a:moveTo>
                  <a:pt x="0" y="2194653"/>
                </a:moveTo>
                <a:lnTo>
                  <a:pt x="179475" y="2194653"/>
                </a:lnTo>
                <a:lnTo>
                  <a:pt x="179475" y="0"/>
                </a:lnTo>
                <a:lnTo>
                  <a:pt x="358951" y="0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36581" tIns="1041731" rIns="136580" bIns="104173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31" name="Freeform 30"/>
          <p:cNvSpPr/>
          <p:nvPr/>
        </p:nvSpPr>
        <p:spPr>
          <a:xfrm rot="16200000">
            <a:off x="-1602032" y="2941098"/>
            <a:ext cx="4624301" cy="654314"/>
          </a:xfrm>
          <a:custGeom>
            <a:avLst/>
            <a:gdLst>
              <a:gd name="connsiteX0" fmla="*/ 0 w 5777573"/>
              <a:gd name="connsiteY0" fmla="*/ 0 h 843157"/>
              <a:gd name="connsiteX1" fmla="*/ 5777573 w 5777573"/>
              <a:gd name="connsiteY1" fmla="*/ 0 h 843157"/>
              <a:gd name="connsiteX2" fmla="*/ 5777573 w 5777573"/>
              <a:gd name="connsiteY2" fmla="*/ 843157 h 843157"/>
              <a:gd name="connsiteX3" fmla="*/ 0 w 5777573"/>
              <a:gd name="connsiteY3" fmla="*/ 843157 h 843157"/>
              <a:gd name="connsiteX4" fmla="*/ 0 w 5777573"/>
              <a:gd name="connsiteY4" fmla="*/ 0 h 84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7573" h="843157">
                <a:moveTo>
                  <a:pt x="0" y="0"/>
                </a:moveTo>
                <a:lnTo>
                  <a:pt x="5777573" y="0"/>
                </a:lnTo>
                <a:lnTo>
                  <a:pt x="5777573" y="843157"/>
                </a:lnTo>
                <a:lnTo>
                  <a:pt x="0" y="8431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1909" tIns="41910" rIns="41911" bIns="41910" numCol="1" spcCol="1270" anchor="ctr" anchorCtr="0">
            <a:noAutofit/>
          </a:bodyPr>
          <a:lstStyle/>
          <a:p>
            <a:pPr lvl="0" algn="ctr" defTabSz="2933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/>
              <a:t>Usage </a:t>
            </a:r>
            <a:r>
              <a:rPr lang="ar-EG" sz="4400" b="1" kern="1200" dirty="0"/>
              <a:t>الاستخدام</a:t>
            </a:r>
            <a:endParaRPr lang="en-US" sz="4400" b="1" kern="1200" dirty="0"/>
          </a:p>
        </p:txBody>
      </p:sp>
      <p:sp>
        <p:nvSpPr>
          <p:cNvPr id="32" name="Freeform 31"/>
          <p:cNvSpPr/>
          <p:nvPr/>
        </p:nvSpPr>
        <p:spPr>
          <a:xfrm>
            <a:off x="1333556" y="600124"/>
            <a:ext cx="1823127" cy="2201441"/>
          </a:xfrm>
          <a:custGeom>
            <a:avLst/>
            <a:gdLst>
              <a:gd name="connsiteX0" fmla="*/ 0 w 1994776"/>
              <a:gd name="connsiteY0" fmla="*/ 0 h 1388266"/>
              <a:gd name="connsiteX1" fmla="*/ 1994776 w 1994776"/>
              <a:gd name="connsiteY1" fmla="*/ 0 h 1388266"/>
              <a:gd name="connsiteX2" fmla="*/ 1994776 w 1994776"/>
              <a:gd name="connsiteY2" fmla="*/ 1388266 h 1388266"/>
              <a:gd name="connsiteX3" fmla="*/ 0 w 1994776"/>
              <a:gd name="connsiteY3" fmla="*/ 1388266 h 1388266"/>
              <a:gd name="connsiteX4" fmla="*/ 0 w 1994776"/>
              <a:gd name="connsiteY4" fmla="*/ 0 h 138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776" h="1388266">
                <a:moveTo>
                  <a:pt x="0" y="0"/>
                </a:moveTo>
                <a:lnTo>
                  <a:pt x="1994776" y="0"/>
                </a:lnTo>
                <a:lnTo>
                  <a:pt x="1994776" y="1388266"/>
                </a:lnTo>
                <a:lnTo>
                  <a:pt x="0" y="13882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latin typeface="Arial Rounded MT Bold" panose="020F0704030504030204" pitchFamily="34" charset="0"/>
              </a:rPr>
              <a:t>If Zero case</a:t>
            </a:r>
            <a:endParaRPr lang="ar-EG" sz="2800" b="1" dirty="0">
              <a:latin typeface="Arial Rounded MT Bold" panose="020F0704030504030204" pitchFamily="34" charset="0"/>
            </a:endParaRPr>
          </a:p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800" b="1" dirty="0">
                <a:latin typeface="Arial Rounded MT Bold" panose="020F0704030504030204" pitchFamily="34" charset="0"/>
              </a:rPr>
              <a:t>حالة </a:t>
            </a:r>
            <a:r>
              <a:rPr lang="en-US" sz="2800" b="1" dirty="0">
                <a:latin typeface="Arial Rounded MT Bold" panose="020F0704030504030204" pitchFamily="34" charset="0"/>
              </a:rPr>
              <a:t>If </a:t>
            </a:r>
            <a:r>
              <a:rPr lang="ar-EG" sz="2800" b="1" dirty="0">
                <a:latin typeface="Arial Rounded MT Bold" panose="020F0704030504030204" pitchFamily="34" charset="0"/>
              </a:rPr>
              <a:t> الصفريه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428712" y="1972862"/>
            <a:ext cx="8463062" cy="693509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If he____(getting) ill, he often takes an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asprin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39" name="Freeform 38"/>
          <p:cNvSpPr/>
          <p:nvPr/>
        </p:nvSpPr>
        <p:spPr>
          <a:xfrm>
            <a:off x="3117327" y="3356044"/>
            <a:ext cx="8867150" cy="832846"/>
          </a:xfrm>
          <a:custGeom>
            <a:avLst/>
            <a:gdLst>
              <a:gd name="connsiteX0" fmla="*/ 0 w 5995857"/>
              <a:gd name="connsiteY0" fmla="*/ 0 h 1400288"/>
              <a:gd name="connsiteX1" fmla="*/ 5995857 w 5995857"/>
              <a:gd name="connsiteY1" fmla="*/ 0 h 1400288"/>
              <a:gd name="connsiteX2" fmla="*/ 5995857 w 5995857"/>
              <a:gd name="connsiteY2" fmla="*/ 1400288 h 1400288"/>
              <a:gd name="connsiteX3" fmla="*/ 0 w 5995857"/>
              <a:gd name="connsiteY3" fmla="*/ 1400288 h 1400288"/>
              <a:gd name="connsiteX4" fmla="*/ 0 w 5995857"/>
              <a:gd name="connsiteY4" fmla="*/ 0 h 1400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5857" h="1400288">
                <a:moveTo>
                  <a:pt x="0" y="0"/>
                </a:moveTo>
                <a:lnTo>
                  <a:pt x="5995857" y="0"/>
                </a:lnTo>
                <a:lnTo>
                  <a:pt x="5995857" y="1400288"/>
                </a:lnTo>
                <a:lnTo>
                  <a:pt x="0" y="1400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ar-EG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Salah will score if he____(playing) the next game. </a:t>
            </a:r>
          </a:p>
        </p:txBody>
      </p:sp>
      <p:sp>
        <p:nvSpPr>
          <p:cNvPr id="40" name="Freeform 39"/>
          <p:cNvSpPr/>
          <p:nvPr/>
        </p:nvSpPr>
        <p:spPr>
          <a:xfrm>
            <a:off x="1417132" y="3612657"/>
            <a:ext cx="1364977" cy="2376513"/>
          </a:xfrm>
          <a:custGeom>
            <a:avLst/>
            <a:gdLst>
              <a:gd name="connsiteX0" fmla="*/ 0 w 2113740"/>
              <a:gd name="connsiteY0" fmla="*/ 0 h 1584136"/>
              <a:gd name="connsiteX1" fmla="*/ 2113740 w 2113740"/>
              <a:gd name="connsiteY1" fmla="*/ 0 h 1584136"/>
              <a:gd name="connsiteX2" fmla="*/ 2113740 w 2113740"/>
              <a:gd name="connsiteY2" fmla="*/ 1584136 h 1584136"/>
              <a:gd name="connsiteX3" fmla="*/ 0 w 2113740"/>
              <a:gd name="connsiteY3" fmla="*/ 1584136 h 1584136"/>
              <a:gd name="connsiteX4" fmla="*/ 0 w 2113740"/>
              <a:gd name="connsiteY4" fmla="*/ 0 h 158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3740" h="1584136">
                <a:moveTo>
                  <a:pt x="0" y="0"/>
                </a:moveTo>
                <a:lnTo>
                  <a:pt x="2113740" y="0"/>
                </a:lnTo>
                <a:lnTo>
                  <a:pt x="2113740" y="1584136"/>
                </a:lnTo>
                <a:lnTo>
                  <a:pt x="0" y="15841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latin typeface="Arial Rounded MT Bold" panose="020F0704030504030204" pitchFamily="34" charset="0"/>
              </a:rPr>
              <a:t>If first case</a:t>
            </a:r>
            <a:endParaRPr lang="ar-EG" sz="2800" b="1" dirty="0">
              <a:latin typeface="Arial Rounded MT Bold" panose="020F0704030504030204" pitchFamily="34" charset="0"/>
            </a:endParaRPr>
          </a:p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800" b="1" dirty="0">
                <a:latin typeface="Arial Rounded MT Bold" panose="020F0704030504030204" pitchFamily="34" charset="0"/>
              </a:rPr>
              <a:t>حالة </a:t>
            </a:r>
            <a:r>
              <a:rPr lang="en-US" sz="2800" b="1" dirty="0">
                <a:latin typeface="Arial Rounded MT Bold" panose="020F0704030504030204" pitchFamily="34" charset="0"/>
              </a:rPr>
              <a:t>If </a:t>
            </a:r>
            <a:r>
              <a:rPr lang="ar-EG" sz="2800" b="1" dirty="0">
                <a:latin typeface="Arial Rounded MT Bold" panose="020F0704030504030204" pitchFamily="34" charset="0"/>
              </a:rPr>
              <a:t> الاولي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708826" y="3427653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5" name="Freeform 44"/>
          <p:cNvSpPr/>
          <p:nvPr/>
        </p:nvSpPr>
        <p:spPr>
          <a:xfrm flipH="1">
            <a:off x="2663007" y="4800914"/>
            <a:ext cx="380774" cy="514756"/>
          </a:xfrm>
          <a:custGeom>
            <a:avLst/>
            <a:gdLst>
              <a:gd name="connsiteX0" fmla="*/ 0 w 212992"/>
              <a:gd name="connsiteY0" fmla="*/ 45720 h 91440"/>
              <a:gd name="connsiteX1" fmla="*/ 106496 w 212992"/>
              <a:gd name="connsiteY1" fmla="*/ 45720 h 91440"/>
              <a:gd name="connsiteX2" fmla="*/ 106496 w 212992"/>
              <a:gd name="connsiteY2" fmla="*/ 122487 h 91440"/>
              <a:gd name="connsiteX3" fmla="*/ 212992 w 212992"/>
              <a:gd name="connsiteY3" fmla="*/ 122487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92" h="91440">
                <a:moveTo>
                  <a:pt x="0" y="45720"/>
                </a:moveTo>
                <a:lnTo>
                  <a:pt x="106496" y="45720"/>
                </a:lnTo>
                <a:lnTo>
                  <a:pt x="106496" y="122487"/>
                </a:lnTo>
                <a:lnTo>
                  <a:pt x="212992" y="122487"/>
                </a:lnTo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13536" tIns="40060" rIns="113536" bIns="4006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" kern="1200"/>
          </a:p>
        </p:txBody>
      </p:sp>
      <p:sp>
        <p:nvSpPr>
          <p:cNvPr id="34" name="Freeform 33"/>
          <p:cNvSpPr/>
          <p:nvPr/>
        </p:nvSpPr>
        <p:spPr>
          <a:xfrm>
            <a:off x="3326860" y="618890"/>
            <a:ext cx="8463062" cy="762437"/>
          </a:xfrm>
          <a:custGeom>
            <a:avLst/>
            <a:gdLst>
              <a:gd name="connsiteX0" fmla="*/ 0 w 5961750"/>
              <a:gd name="connsiteY0" fmla="*/ 0 h 1876350"/>
              <a:gd name="connsiteX1" fmla="*/ 5961750 w 5961750"/>
              <a:gd name="connsiteY1" fmla="*/ 0 h 1876350"/>
              <a:gd name="connsiteX2" fmla="*/ 5961750 w 5961750"/>
              <a:gd name="connsiteY2" fmla="*/ 1876350 h 1876350"/>
              <a:gd name="connsiteX3" fmla="*/ 0 w 5961750"/>
              <a:gd name="connsiteY3" fmla="*/ 1876350 h 1876350"/>
              <a:gd name="connsiteX4" fmla="*/ 0 w 5961750"/>
              <a:gd name="connsiteY4" fmla="*/ 0 h 18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1750" h="1876350">
                <a:moveTo>
                  <a:pt x="0" y="0"/>
                </a:moveTo>
                <a:lnTo>
                  <a:pt x="5961750" y="0"/>
                </a:lnTo>
                <a:lnTo>
                  <a:pt x="5961750" y="1876350"/>
                </a:lnTo>
                <a:lnTo>
                  <a:pt x="0" y="18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If we heat water, it_____(turning) into steam.</a:t>
            </a:r>
          </a:p>
        </p:txBody>
      </p:sp>
      <p:sp>
        <p:nvSpPr>
          <p:cNvPr id="46" name="Freeform 45"/>
          <p:cNvSpPr/>
          <p:nvPr/>
        </p:nvSpPr>
        <p:spPr>
          <a:xfrm>
            <a:off x="3035145" y="1769713"/>
            <a:ext cx="368960" cy="406297"/>
          </a:xfrm>
          <a:custGeom>
            <a:avLst/>
            <a:gdLst>
              <a:gd name="connsiteX0" fmla="*/ 0 w 176350"/>
              <a:gd name="connsiteY0" fmla="*/ 45720 h 91440"/>
              <a:gd name="connsiteX1" fmla="*/ 88175 w 176350"/>
              <a:gd name="connsiteY1" fmla="*/ 45720 h 91440"/>
              <a:gd name="connsiteX2" fmla="*/ 88175 w 176350"/>
              <a:gd name="connsiteY2" fmla="*/ 129593 h 91440"/>
              <a:gd name="connsiteX3" fmla="*/ 176350 w 176350"/>
              <a:gd name="connsiteY3" fmla="*/ 129593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0" h="91440">
                <a:moveTo>
                  <a:pt x="0" y="45720"/>
                </a:moveTo>
                <a:lnTo>
                  <a:pt x="88175" y="45720"/>
                </a:lnTo>
                <a:lnTo>
                  <a:pt x="88175" y="129593"/>
                </a:lnTo>
                <a:lnTo>
                  <a:pt x="176350" y="12959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spcFirstLastPara="0" vert="horz" wrap="square" lIns="95993" tIns="40838" rIns="95994" bIns="408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/>
          </a:p>
        </p:txBody>
      </p:sp>
      <p:sp>
        <p:nvSpPr>
          <p:cNvPr id="47" name="Rectangle 46"/>
          <p:cNvSpPr/>
          <p:nvPr/>
        </p:nvSpPr>
        <p:spPr>
          <a:xfrm>
            <a:off x="8592864" y="4247636"/>
            <a:ext cx="279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plays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11452" y="5749047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expands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248072" y="1311475"/>
            <a:ext cx="3736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turns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48072" y="266637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gets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19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31" grpId="0" build="p" animBg="1"/>
      <p:bldP spid="32" grpId="0" build="p" animBg="1"/>
      <p:bldP spid="33" grpId="0" build="p" animBg="1"/>
      <p:bldP spid="39" grpId="0" build="p" animBg="1"/>
      <p:bldP spid="40" grpId="0" build="p" animBg="1"/>
      <p:bldP spid="34" grpId="0" build="p" animBg="1"/>
      <p:bldP spid="47" grpId="0"/>
      <p:bldP spid="48" grpId="0"/>
      <p:bldP spid="49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94882" y="1626797"/>
            <a:ext cx="1815637" cy="33819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6" name="Rounded Rectangle 25"/>
          <p:cNvSpPr/>
          <p:nvPr/>
        </p:nvSpPr>
        <p:spPr>
          <a:xfrm>
            <a:off x="2094882" y="4562271"/>
            <a:ext cx="2256716" cy="30433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6" name="Freeform 5"/>
          <p:cNvSpPr/>
          <p:nvPr/>
        </p:nvSpPr>
        <p:spPr>
          <a:xfrm>
            <a:off x="1678239" y="5187992"/>
            <a:ext cx="542543" cy="502689"/>
          </a:xfrm>
          <a:custGeom>
            <a:avLst/>
            <a:gdLst>
              <a:gd name="connsiteX0" fmla="*/ 0 w 201196"/>
              <a:gd name="connsiteY0" fmla="*/ 0 h 1132253"/>
              <a:gd name="connsiteX1" fmla="*/ 100598 w 201196"/>
              <a:gd name="connsiteY1" fmla="*/ 0 h 1132253"/>
              <a:gd name="connsiteX2" fmla="*/ 100598 w 201196"/>
              <a:gd name="connsiteY2" fmla="*/ 1132253 h 1132253"/>
              <a:gd name="connsiteX3" fmla="*/ 201196 w 201196"/>
              <a:gd name="connsiteY3" fmla="*/ 1132253 h 1132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1132253">
                <a:moveTo>
                  <a:pt x="0" y="0"/>
                </a:moveTo>
                <a:lnTo>
                  <a:pt x="100598" y="0"/>
                </a:lnTo>
                <a:lnTo>
                  <a:pt x="100598" y="1132253"/>
                </a:lnTo>
                <a:lnTo>
                  <a:pt x="201196" y="113225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549" tIns="537377" rIns="84548" bIns="53737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230204" y="4713579"/>
            <a:ext cx="242788" cy="66714"/>
          </a:xfrm>
          <a:custGeom>
            <a:avLst/>
            <a:gdLst>
              <a:gd name="connsiteX0" fmla="*/ 0 w 201196"/>
              <a:gd name="connsiteY0" fmla="*/ 45720 h 91440"/>
              <a:gd name="connsiteX1" fmla="*/ 100598 w 201196"/>
              <a:gd name="connsiteY1" fmla="*/ 45720 h 91440"/>
              <a:gd name="connsiteX2" fmla="*/ 100598 w 201196"/>
              <a:gd name="connsiteY2" fmla="*/ 134180 h 91440"/>
              <a:gd name="connsiteX3" fmla="*/ 201196 w 201196"/>
              <a:gd name="connsiteY3" fmla="*/ 13418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91440">
                <a:moveTo>
                  <a:pt x="0" y="45720"/>
                </a:moveTo>
                <a:lnTo>
                  <a:pt x="100598" y="45720"/>
                </a:lnTo>
                <a:lnTo>
                  <a:pt x="100598" y="134180"/>
                </a:lnTo>
                <a:lnTo>
                  <a:pt x="201196" y="13418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804" tIns="40225" rIns="107803" bIns="4022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78240" y="3635964"/>
            <a:ext cx="544748" cy="1110972"/>
          </a:xfrm>
          <a:custGeom>
            <a:avLst/>
            <a:gdLst>
              <a:gd name="connsiteX0" fmla="*/ 0 w 162000"/>
              <a:gd name="connsiteY0" fmla="*/ 812696 h 812696"/>
              <a:gd name="connsiteX1" fmla="*/ 81000 w 162000"/>
              <a:gd name="connsiteY1" fmla="*/ 812696 h 812696"/>
              <a:gd name="connsiteX2" fmla="*/ 81000 w 162000"/>
              <a:gd name="connsiteY2" fmla="*/ 0 h 812696"/>
              <a:gd name="connsiteX3" fmla="*/ 162000 w 162000"/>
              <a:gd name="connsiteY3" fmla="*/ 0 h 81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000" h="812696">
                <a:moveTo>
                  <a:pt x="0" y="812696"/>
                </a:moveTo>
                <a:lnTo>
                  <a:pt x="81000" y="812696"/>
                </a:lnTo>
                <a:lnTo>
                  <a:pt x="81000" y="0"/>
                </a:lnTo>
                <a:lnTo>
                  <a:pt x="16200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984" tIns="385631" rIns="72982" bIns="38563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78239" y="2315375"/>
            <a:ext cx="783857" cy="478083"/>
          </a:xfrm>
          <a:custGeom>
            <a:avLst/>
            <a:gdLst>
              <a:gd name="connsiteX0" fmla="*/ 0 w 230554"/>
              <a:gd name="connsiteY0" fmla="*/ 0 h 1310543"/>
              <a:gd name="connsiteX1" fmla="*/ 115277 w 230554"/>
              <a:gd name="connsiteY1" fmla="*/ 0 h 1310543"/>
              <a:gd name="connsiteX2" fmla="*/ 115277 w 230554"/>
              <a:gd name="connsiteY2" fmla="*/ 1310543 h 1310543"/>
              <a:gd name="connsiteX3" fmla="*/ 230554 w 230554"/>
              <a:gd name="connsiteY3" fmla="*/ 1310543 h 131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54" h="1310543">
                <a:moveTo>
                  <a:pt x="0" y="0"/>
                </a:moveTo>
                <a:lnTo>
                  <a:pt x="115277" y="0"/>
                </a:lnTo>
                <a:lnTo>
                  <a:pt x="115277" y="1310543"/>
                </a:lnTo>
                <a:lnTo>
                  <a:pt x="230554" y="131054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711" tIns="622006" rIns="94710" bIns="622004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678239" y="870886"/>
            <a:ext cx="783857" cy="951833"/>
          </a:xfrm>
          <a:custGeom>
            <a:avLst/>
            <a:gdLst>
              <a:gd name="connsiteX0" fmla="*/ 0 w 165740"/>
              <a:gd name="connsiteY0" fmla="*/ 611546 h 611546"/>
              <a:gd name="connsiteX1" fmla="*/ 82870 w 165740"/>
              <a:gd name="connsiteY1" fmla="*/ 611546 h 611546"/>
              <a:gd name="connsiteX2" fmla="*/ 82870 w 165740"/>
              <a:gd name="connsiteY2" fmla="*/ 0 h 611546"/>
              <a:gd name="connsiteX3" fmla="*/ 165740 w 165740"/>
              <a:gd name="connsiteY3" fmla="*/ 0 h 61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740" h="611546">
                <a:moveTo>
                  <a:pt x="0" y="611546"/>
                </a:moveTo>
                <a:lnTo>
                  <a:pt x="82870" y="611546"/>
                </a:lnTo>
                <a:lnTo>
                  <a:pt x="82870" y="0"/>
                </a:lnTo>
                <a:lnTo>
                  <a:pt x="16574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731" tIns="289933" rIns="79729" bIns="2899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94541" y="931840"/>
            <a:ext cx="1283698" cy="2453383"/>
          </a:xfrm>
          <a:custGeom>
            <a:avLst/>
            <a:gdLst>
              <a:gd name="connsiteX0" fmla="*/ 0 w 1812025"/>
              <a:gd name="connsiteY0" fmla="*/ 0 h 1999105"/>
              <a:gd name="connsiteX1" fmla="*/ 1812025 w 1812025"/>
              <a:gd name="connsiteY1" fmla="*/ 0 h 1999105"/>
              <a:gd name="connsiteX2" fmla="*/ 1812025 w 1812025"/>
              <a:gd name="connsiteY2" fmla="*/ 1999105 h 1999105"/>
              <a:gd name="connsiteX3" fmla="*/ 0 w 1812025"/>
              <a:gd name="connsiteY3" fmla="*/ 1999105 h 1999105"/>
              <a:gd name="connsiteX4" fmla="*/ 0 w 1812025"/>
              <a:gd name="connsiteY4" fmla="*/ 0 h 199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025" h="1999105">
                <a:moveTo>
                  <a:pt x="0" y="0"/>
                </a:moveTo>
                <a:lnTo>
                  <a:pt x="1812025" y="0"/>
                </a:lnTo>
                <a:lnTo>
                  <a:pt x="1812025" y="1999105"/>
                </a:lnTo>
                <a:lnTo>
                  <a:pt x="0" y="199910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We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They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You </a:t>
            </a:r>
          </a:p>
        </p:txBody>
      </p:sp>
      <p:sp>
        <p:nvSpPr>
          <p:cNvPr id="16" name="Freeform 15"/>
          <p:cNvSpPr/>
          <p:nvPr/>
        </p:nvSpPr>
        <p:spPr>
          <a:xfrm>
            <a:off x="2462096" y="632133"/>
            <a:ext cx="8246742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base verb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الفعل تصريف اول بدون اى اضافه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7" name="Freeform 16"/>
          <p:cNvSpPr/>
          <p:nvPr/>
        </p:nvSpPr>
        <p:spPr>
          <a:xfrm>
            <a:off x="2222987" y="1196502"/>
            <a:ext cx="9653630" cy="1857983"/>
          </a:xfrm>
          <a:custGeom>
            <a:avLst/>
            <a:gdLst>
              <a:gd name="connsiteX0" fmla="*/ 0 w 5540976"/>
              <a:gd name="connsiteY0" fmla="*/ 0 h 685176"/>
              <a:gd name="connsiteX1" fmla="*/ 5540976 w 5540976"/>
              <a:gd name="connsiteY1" fmla="*/ 0 h 685176"/>
              <a:gd name="connsiteX2" fmla="*/ 5540976 w 5540976"/>
              <a:gd name="connsiteY2" fmla="*/ 685176 h 685176"/>
              <a:gd name="connsiteX3" fmla="*/ 0 w 5540976"/>
              <a:gd name="connsiteY3" fmla="*/ 685176 h 685176"/>
              <a:gd name="connsiteX4" fmla="*/ 0 w 5540976"/>
              <a:gd name="connsiteY4" fmla="*/ 0 h 68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0976" h="685176">
                <a:moveTo>
                  <a:pt x="0" y="0"/>
                </a:moveTo>
                <a:lnTo>
                  <a:pt x="5540976" y="0"/>
                </a:lnTo>
                <a:lnTo>
                  <a:pt x="5540976" y="685176"/>
                </a:lnTo>
                <a:lnTo>
                  <a:pt x="0" y="68517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ar-EG" sz="2400" b="1" u="none" kern="1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400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They </a:t>
            </a:r>
            <a:r>
              <a:rPr lang="en-US" sz="2400" b="1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usually_</a:t>
            </a:r>
            <a:r>
              <a:rPr lang="en-U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____</a:t>
            </a:r>
            <a:r>
              <a:rPr lang="en-US" sz="2400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to school but I </a:t>
            </a:r>
            <a:r>
              <a:rPr lang="en-US" sz="2400" b="1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always</a:t>
            </a:r>
            <a:r>
              <a:rPr lang="en-US" sz="2400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ride</a:t>
            </a:r>
            <a:r>
              <a:rPr lang="en-US" sz="2400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my bike</a:t>
            </a:r>
            <a:r>
              <a:rPr lang="en-US" sz="2400" b="1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r>
              <a:rPr lang="ar-EG" sz="2400" b="1" u="none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en-US" sz="2400" b="1" u="none" kern="12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en-US" sz="2400" b="1" u="none" kern="1200" dirty="0">
                <a:solidFill>
                  <a:srgbClr val="FF0000"/>
                </a:solidFill>
                <a:latin typeface="Arial Black" panose="020B0A04020102020204" pitchFamily="34" charset="0"/>
              </a:rPr>
              <a:t>a) walk 	     </a:t>
            </a:r>
          </a:p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en-US" sz="2400" b="1" u="none" kern="1200" dirty="0">
                <a:solidFill>
                  <a:srgbClr val="FF0000"/>
                </a:solidFill>
                <a:latin typeface="Arial Black" panose="020B0A04020102020204" pitchFamily="34" charset="0"/>
              </a:rPr>
              <a:t>b) walks	</a:t>
            </a:r>
          </a:p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c) </a:t>
            </a:r>
            <a:r>
              <a:rPr lang="en-US" sz="2400" b="1" u="none" kern="1200" dirty="0">
                <a:solidFill>
                  <a:srgbClr val="FF0000"/>
                </a:solidFill>
                <a:latin typeface="Arial Black" panose="020B0A04020102020204" pitchFamily="34" charset="0"/>
              </a:rPr>
              <a:t>walked 	</a:t>
            </a:r>
          </a:p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en-US" sz="2400" b="1" u="none" kern="1200" dirty="0">
                <a:solidFill>
                  <a:srgbClr val="FF0000"/>
                </a:solidFill>
                <a:latin typeface="Arial Black" panose="020B0A04020102020204" pitchFamily="34" charset="0"/>
              </a:rPr>
              <a:t>d) walking</a:t>
            </a:r>
            <a:endParaRPr lang="en-US" sz="2400" u="none" kern="1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394541" y="3874963"/>
            <a:ext cx="1283698" cy="1893539"/>
          </a:xfrm>
          <a:custGeom>
            <a:avLst/>
            <a:gdLst>
              <a:gd name="connsiteX0" fmla="*/ 0 w 1634256"/>
              <a:gd name="connsiteY0" fmla="*/ 0 h 1455238"/>
              <a:gd name="connsiteX1" fmla="*/ 1634256 w 1634256"/>
              <a:gd name="connsiteY1" fmla="*/ 0 h 1455238"/>
              <a:gd name="connsiteX2" fmla="*/ 1634256 w 1634256"/>
              <a:gd name="connsiteY2" fmla="*/ 1455238 h 1455238"/>
              <a:gd name="connsiteX3" fmla="*/ 0 w 1634256"/>
              <a:gd name="connsiteY3" fmla="*/ 1455238 h 1455238"/>
              <a:gd name="connsiteX4" fmla="*/ 0 w 1634256"/>
              <a:gd name="connsiteY4" fmla="*/ 0 h 145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4256" h="1455238">
                <a:moveTo>
                  <a:pt x="0" y="0"/>
                </a:moveTo>
                <a:lnTo>
                  <a:pt x="1634256" y="0"/>
                </a:lnTo>
                <a:lnTo>
                  <a:pt x="1634256" y="1455238"/>
                </a:lnTo>
                <a:lnTo>
                  <a:pt x="0" y="14552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She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It</a:t>
            </a:r>
          </a:p>
        </p:txBody>
      </p:sp>
      <p:sp>
        <p:nvSpPr>
          <p:cNvPr id="20" name="Freeform 19"/>
          <p:cNvSpPr/>
          <p:nvPr/>
        </p:nvSpPr>
        <p:spPr>
          <a:xfrm>
            <a:off x="2220783" y="3396966"/>
            <a:ext cx="8649524" cy="477997"/>
          </a:xfrm>
          <a:custGeom>
            <a:avLst/>
            <a:gdLst>
              <a:gd name="connsiteX0" fmla="*/ 0 w 5749762"/>
              <a:gd name="connsiteY0" fmla="*/ 0 h 791384"/>
              <a:gd name="connsiteX1" fmla="*/ 5749762 w 5749762"/>
              <a:gd name="connsiteY1" fmla="*/ 0 h 791384"/>
              <a:gd name="connsiteX2" fmla="*/ 5749762 w 5749762"/>
              <a:gd name="connsiteY2" fmla="*/ 791384 h 791384"/>
              <a:gd name="connsiteX3" fmla="*/ 0 w 5749762"/>
              <a:gd name="connsiteY3" fmla="*/ 791384 h 791384"/>
              <a:gd name="connsiteX4" fmla="*/ 0 w 5749762"/>
              <a:gd name="connsiteY4" fmla="*/ 0 h 79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9762" h="791384">
                <a:moveTo>
                  <a:pt x="0" y="0"/>
                </a:moveTo>
                <a:lnTo>
                  <a:pt x="5749762" y="0"/>
                </a:lnTo>
                <a:lnTo>
                  <a:pt x="5749762" y="791384"/>
                </a:lnTo>
                <a:lnTo>
                  <a:pt x="0" y="7913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Lucida Sans Unicode" panose="020B0602030504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base verb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التصريف الاول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+ (s) / (</a:t>
            </a:r>
            <a:r>
              <a:rPr lang="en-US" sz="2800" b="1" kern="1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es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) / (</a:t>
            </a:r>
            <a:r>
              <a:rPr lang="en-US" sz="2800" b="1" kern="1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ies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) </a:t>
            </a:r>
          </a:p>
        </p:txBody>
      </p:sp>
      <p:sp>
        <p:nvSpPr>
          <p:cNvPr id="22" name="Freeform 21"/>
          <p:cNvSpPr/>
          <p:nvPr/>
        </p:nvSpPr>
        <p:spPr>
          <a:xfrm>
            <a:off x="2262851" y="4050278"/>
            <a:ext cx="9527072" cy="1963801"/>
          </a:xfrm>
          <a:custGeom>
            <a:avLst/>
            <a:gdLst>
              <a:gd name="connsiteX0" fmla="*/ 0 w 5523522"/>
              <a:gd name="connsiteY0" fmla="*/ 0 h 987751"/>
              <a:gd name="connsiteX1" fmla="*/ 5523522 w 5523522"/>
              <a:gd name="connsiteY1" fmla="*/ 0 h 987751"/>
              <a:gd name="connsiteX2" fmla="*/ 5523522 w 5523522"/>
              <a:gd name="connsiteY2" fmla="*/ 987751 h 987751"/>
              <a:gd name="connsiteX3" fmla="*/ 0 w 5523522"/>
              <a:gd name="connsiteY3" fmla="*/ 987751 h 987751"/>
              <a:gd name="connsiteX4" fmla="*/ 0 w 5523522"/>
              <a:gd name="connsiteY4" fmla="*/ 0 h 987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3522" h="987751">
                <a:moveTo>
                  <a:pt x="0" y="0"/>
                </a:moveTo>
                <a:lnTo>
                  <a:pt x="5523522" y="0"/>
                </a:lnTo>
                <a:lnTo>
                  <a:pt x="5523522" y="987751"/>
                </a:lnTo>
                <a:lnTo>
                  <a:pt x="0" y="98775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</a:pPr>
            <a:r>
              <a:rPr lang="ar-EG" sz="24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My cousin always ______to school. He lives near.                 </a:t>
            </a:r>
          </a:p>
          <a:p>
            <a:pPr marL="457200" indent="-45720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walks 	</a:t>
            </a:r>
          </a:p>
          <a:p>
            <a:pPr marL="457200" indent="-45720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walk	        </a:t>
            </a:r>
          </a:p>
          <a:p>
            <a:pPr marL="457200" indent="-45720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walking        </a:t>
            </a:r>
          </a:p>
          <a:p>
            <a:pPr marL="457200" indent="-45720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walked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29583" y="25815"/>
            <a:ext cx="5593404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Affirmative form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الاثبات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6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6" grpId="0" animBg="1"/>
      <p:bldP spid="7" grpId="0" animBg="1"/>
      <p:bldP spid="8" grpId="0" animBg="1"/>
      <p:bldP spid="10" grpId="0" animBg="1"/>
      <p:bldP spid="12" grpId="0" animBg="1"/>
      <p:bldP spid="15" grpId="0" build="p" animBg="1"/>
      <p:bldP spid="16" grpId="0" build="p" animBg="1"/>
      <p:bldP spid="17" grpId="0" build="p" animBg="1"/>
      <p:bldP spid="19" grpId="0" build="p" animBg="1"/>
      <p:bldP spid="20" grpId="0" build="p" animBg="1"/>
      <p:bldP spid="22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20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029" y="1196504"/>
            <a:ext cx="4834818" cy="47665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495941" y="565360"/>
            <a:ext cx="11391260" cy="263504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1) They'll have a meal before the plane………….off. </a:t>
            </a:r>
            <a:endParaRPr lang="ar-EG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takes                     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will take                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took                    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had taken</a:t>
            </a:r>
          </a:p>
        </p:txBody>
      </p:sp>
      <p:sp>
        <p:nvSpPr>
          <p:cNvPr id="7" name="Rounded Rectangle 6"/>
          <p:cNvSpPr/>
          <p:nvPr/>
        </p:nvSpPr>
        <p:spPr>
          <a:xfrm flipV="1">
            <a:off x="391369" y="5375253"/>
            <a:ext cx="4966138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306879"/>
            <a:ext cx="11281141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2) Scientists ………….to find more sources of renewable energy.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wanted   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are wanted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has wanted 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want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20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21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029" y="1196504"/>
            <a:ext cx="4834818" cy="47665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67149" y="565360"/>
            <a:ext cx="11281140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3) </a:t>
            </a:r>
            <a:r>
              <a:rPr lang="en-GB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My Father-----------------the newspaper every morning.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reads	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read	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has read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reading</a:t>
            </a:r>
          </a:p>
        </p:txBody>
      </p:sp>
      <p:sp>
        <p:nvSpPr>
          <p:cNvPr id="7" name="Rounded Rectangle 6"/>
          <p:cNvSpPr/>
          <p:nvPr/>
        </p:nvSpPr>
        <p:spPr>
          <a:xfrm flipV="1">
            <a:off x="406562" y="4577868"/>
            <a:ext cx="4966138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306879"/>
            <a:ext cx="11281141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4) Being a volunteer means that you don't---------paid.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are              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be             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get                          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getting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ar-EG" sz="2800" b="1" dirty="0">
                <a:solidFill>
                  <a:schemeClr val="accent2">
                    <a:lumMod val="50000"/>
                  </a:schemeClr>
                </a:solidFill>
                <a:latin typeface="Arial Rounded MT Bold" panose="020F0704030504030204" pitchFamily="34" charset="0"/>
                <a:cs typeface="Lucida Sans Unicode" panose="020B0602030504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21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22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029" y="1439693"/>
            <a:ext cx="2908741" cy="40856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67149" y="565360"/>
            <a:ext cx="11281140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5) The metro ………..by thousands of people all over the world.                    </a:t>
            </a:r>
          </a:p>
          <a:p>
            <a:pPr indent="-51435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taken         </a:t>
            </a:r>
          </a:p>
          <a:p>
            <a:pPr indent="-51435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was taken       </a:t>
            </a:r>
          </a:p>
          <a:p>
            <a:pPr indent="-51435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takes       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indent="-51435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taking</a:t>
            </a:r>
            <a:r>
              <a:rPr lang="ar-EG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406562" y="3871567"/>
            <a:ext cx="3066212" cy="3752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7148" y="3306879"/>
            <a:ext cx="11281141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 Rounded MT Bold" panose="020F0704030504030204" pitchFamily="34" charset="0"/>
                <a:cs typeface="Lucida Sans Unicode" panose="020B0602030504020204" pitchFamily="34" charset="0"/>
              </a:rPr>
              <a:t>6)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English language ………….all over the world.</a:t>
            </a:r>
          </a:p>
          <a:p>
            <a:pPr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spoken       </a:t>
            </a:r>
          </a:p>
          <a:p>
            <a:pPr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was spoken      </a:t>
            </a:r>
          </a:p>
          <a:p>
            <a:pPr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speaks        </a:t>
            </a:r>
          </a:p>
          <a:p>
            <a:pPr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is speaking 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5466947" y="6158159"/>
            <a:ext cx="778212" cy="500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22</a:t>
            </a:fld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4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525294" y="715238"/>
            <a:ext cx="9844391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Object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+ am/is/are + P.P + by Subject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46323" y="25815"/>
            <a:ext cx="6602427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Passive sentence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جملة للمجهول 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0942" y="2222821"/>
            <a:ext cx="10324549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My room is always tidied by my mother.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117" y="1471401"/>
            <a:ext cx="1107007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My mother always tidies my room. (Begin with My room)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776" y="3869594"/>
            <a:ext cx="10408736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Our homework is signed after school.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270" y="3147357"/>
            <a:ext cx="1105792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Our teacher signs our homework after school. (Make passive)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8214" y="5413098"/>
            <a:ext cx="10362593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We are sometimes taken to school by my father.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391" y="4690861"/>
            <a:ext cx="11020568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My father sometimes takes us to school. (We)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23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46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23" grpId="0" animBg="1"/>
      <p:bldP spid="24" grpId="0" animBg="1"/>
      <p:bldP spid="28" grpId="0" animBg="1"/>
      <p:bldP spid="29" grpId="0" animBg="1"/>
      <p:bldP spid="17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525294" y="676326"/>
            <a:ext cx="10719880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Object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+ am not / isn’t / aren’t + P.P + by Subject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35103" y="25815"/>
            <a:ext cx="6254885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Passive Negative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نفى للمجهول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0942" y="2222821"/>
            <a:ext cx="10324549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This shop isn’t opened on Fridays.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117" y="1471401"/>
            <a:ext cx="1107007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They don’t open this shop on Fridays. (Make passive)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776" y="3869594"/>
            <a:ext cx="10408736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Our homework isn’t signed inside the class.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270" y="3147357"/>
            <a:ext cx="1105792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Our teacher doesn’t sign our homework inside the class. (isn’t)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8214" y="5413098"/>
            <a:ext cx="10362593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School rules aren’t ever broken by us.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391" y="4690861"/>
            <a:ext cx="11020568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We don’t ever break school rules. (make Passive)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24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4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8" grpId="0" build="p" animBg="1"/>
      <p:bldP spid="23" grpId="0" animBg="1"/>
      <p:bldP spid="24" grpId="0" animBg="1"/>
      <p:bldP spid="28" grpId="0" animBg="1"/>
      <p:bldP spid="29" grpId="0" animBg="1"/>
      <p:bldP spid="17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525294" y="676326"/>
            <a:ext cx="10719880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Am / Is / Are +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Object  +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P.P?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52924" y="25815"/>
            <a:ext cx="6361894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 Black" panose="020B0A04020102020204" pitchFamily="34" charset="0"/>
              </a:rPr>
              <a:t>Passive Yes- No Question </a:t>
            </a:r>
            <a:r>
              <a:rPr lang="ar-EG" sz="2800" dirty="0">
                <a:solidFill>
                  <a:prstClr val="white"/>
                </a:solidFill>
                <a:latin typeface="Arial Black" panose="020B0A04020102020204" pitchFamily="34" charset="0"/>
              </a:rPr>
              <a:t>السؤال </a:t>
            </a:r>
            <a:endParaRPr lang="en-US" sz="28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0942" y="2222821"/>
            <a:ext cx="10324549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Are vegetables sold in the market?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117" y="1471401"/>
            <a:ext cx="1107007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Do the village farmers sell vegetables in the market?  (sold)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776" y="3869594"/>
            <a:ext cx="10408736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Are your cakes and bread made at home by your mother?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270" y="3147357"/>
            <a:ext cx="1105792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Does your mother make your cakes and bread at home? (made)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8214" y="5413098"/>
            <a:ext cx="10362593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Are you invited to your friend’s birthdays?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391" y="4690861"/>
            <a:ext cx="11020568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Do your friends invite you to their birthdays? (Are)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25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9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8" grpId="0" build="p" animBg="1"/>
      <p:bldP spid="23" grpId="0" animBg="1"/>
      <p:bldP spid="24" grpId="0" animBg="1"/>
      <p:bldP spid="28" grpId="0" animBg="1"/>
      <p:bldP spid="29" grpId="0" animBg="1"/>
      <p:bldP spid="17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525294" y="676326"/>
            <a:ext cx="10719880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Question word + am / is / are +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Object  +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P.P?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44756" y="25815"/>
            <a:ext cx="5904691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 Black" panose="020B0A04020102020204" pitchFamily="34" charset="0"/>
              </a:rPr>
              <a:t>Passive with Question Word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0942" y="2222821"/>
            <a:ext cx="10324549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Where are vegetables sold11?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117" y="1471401"/>
            <a:ext cx="1107007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Where do the village farmers sell vegetables? (sold)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25295" y="3869594"/>
            <a:ext cx="11165664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How are cakes and bread made at home by your mother?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270" y="3147357"/>
            <a:ext cx="1105792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How does Mom make cakes and bread at home? (made)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8214" y="5413098"/>
            <a:ext cx="10362593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When are you invited to your friend’s home?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391" y="4690861"/>
            <a:ext cx="11020568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When do your friends invite you to home? (When are)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26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8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8" grpId="0" build="p" animBg="1"/>
      <p:bldP spid="23" grpId="0" animBg="1"/>
      <p:bldP spid="24" grpId="0" animBg="1"/>
      <p:bldP spid="28" grpId="0" animBg="1"/>
      <p:bldP spid="29" grpId="0" animBg="1"/>
      <p:bldP spid="17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96111" y="3317029"/>
            <a:ext cx="5409395" cy="2734218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en-GB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GB" sz="3200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es</a:t>
            </a:r>
            <a:endParaRPr lang="en-GB" sz="32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GB" sz="3200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ies</a:t>
            </a:r>
            <a:endParaRPr lang="en-GB" sz="32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4002932" y="58228"/>
            <a:ext cx="4096414" cy="408702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</a:rPr>
              <a:t>Present simple </a:t>
            </a:r>
            <a:endParaRPr lang="en-US" sz="36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3218" y="1667726"/>
            <a:ext cx="10772160" cy="919831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eat – - visits - go – wash– watch– fix– carry – study– have – has – am – is – are 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496110" y="2770482"/>
            <a:ext cx="3745150" cy="45550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</a:rPr>
              <a:t>With He / She / It</a:t>
            </a:r>
            <a:endParaRPr lang="en-US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 Single Corner Rectangle 6"/>
          <p:cNvSpPr/>
          <p:nvPr/>
        </p:nvSpPr>
        <p:spPr>
          <a:xfrm>
            <a:off x="6253579" y="2770482"/>
            <a:ext cx="3841352" cy="455504"/>
          </a:xfrm>
          <a:prstGeom prst="round1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</a:rPr>
              <a:t>Irregular verbs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256439" y="564205"/>
            <a:ext cx="3019092" cy="4060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rial Black" panose="020B0A04020102020204" pitchFamily="34" charset="0"/>
              </a:rPr>
              <a:t>Every </a:t>
            </a:r>
          </a:p>
        </p:txBody>
      </p:sp>
      <p:sp>
        <p:nvSpPr>
          <p:cNvPr id="13" name="Cloud 12"/>
          <p:cNvSpPr/>
          <p:nvPr/>
        </p:nvSpPr>
        <p:spPr>
          <a:xfrm>
            <a:off x="8110968" y="637919"/>
            <a:ext cx="3758675" cy="4088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rial Black" panose="020B0A04020102020204" pitchFamily="34" charset="0"/>
              </a:rPr>
              <a:t>Usually </a:t>
            </a:r>
          </a:p>
        </p:txBody>
      </p:sp>
      <p:sp>
        <p:nvSpPr>
          <p:cNvPr id="17" name="Cloud 16"/>
          <p:cNvSpPr/>
          <p:nvPr/>
        </p:nvSpPr>
        <p:spPr>
          <a:xfrm>
            <a:off x="5095750" y="635405"/>
            <a:ext cx="2728339" cy="4048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rial Black" panose="020B0A04020102020204" pitchFamily="34" charset="0"/>
              </a:rPr>
              <a:t>always</a:t>
            </a:r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13298" y="6259359"/>
            <a:ext cx="812013" cy="464714"/>
          </a:xfrm>
        </p:spPr>
        <p:txBody>
          <a:bodyPr/>
          <a:lstStyle/>
          <a:p>
            <a:pPr algn="ctr"/>
            <a:fld id="{AAAB9135-4EC2-4EC8-839D-89586981CD6E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3852" y="3372307"/>
            <a:ext cx="1250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eat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52341" y="3338896"/>
            <a:ext cx="1250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visit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3852" y="4041447"/>
            <a:ext cx="1250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go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759343" y="4039853"/>
            <a:ext cx="1948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wash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86780" y="4627647"/>
            <a:ext cx="1873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watch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759344" y="4588465"/>
            <a:ext cx="2166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fix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86781" y="5431933"/>
            <a:ext cx="1902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carr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ies 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759344" y="5427724"/>
            <a:ext cx="1902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stud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ies 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73036" y="3225986"/>
            <a:ext cx="5584986" cy="2724958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lvl="0"/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00278" y="3329545"/>
            <a:ext cx="4876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He / She / It           </a:t>
            </a: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 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has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295217" y="3895527"/>
            <a:ext cx="4881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I / We / They / You </a:t>
            </a: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have 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335942" y="4425561"/>
            <a:ext cx="36543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I </a:t>
            </a: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am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322966" y="4908713"/>
            <a:ext cx="4377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He / She / It </a:t>
            </a: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is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329446" y="5430777"/>
            <a:ext cx="4672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We / They / You </a:t>
            </a: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are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2" name="Cloud 51"/>
          <p:cNvSpPr/>
          <p:nvPr/>
        </p:nvSpPr>
        <p:spPr>
          <a:xfrm>
            <a:off x="7983629" y="4418747"/>
            <a:ext cx="3163694" cy="4048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rial Black" panose="020B0A04020102020204" pitchFamily="34" charset="0"/>
              </a:rPr>
              <a:t>Verb to be</a:t>
            </a:r>
          </a:p>
        </p:txBody>
      </p:sp>
      <p:sp>
        <p:nvSpPr>
          <p:cNvPr id="53" name="Cloud 52"/>
          <p:cNvSpPr/>
          <p:nvPr/>
        </p:nvSpPr>
        <p:spPr>
          <a:xfrm>
            <a:off x="10319898" y="2982348"/>
            <a:ext cx="1654851" cy="4048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rial Black" panose="020B0A04020102020204" pitchFamily="34" charset="0"/>
              </a:rPr>
              <a:t>have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942982" y="4564667"/>
            <a:ext cx="196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guess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es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5" name="Round Diagonal Corner Rectangle 54"/>
          <p:cNvSpPr/>
          <p:nvPr/>
        </p:nvSpPr>
        <p:spPr>
          <a:xfrm>
            <a:off x="390799" y="1134315"/>
            <a:ext cx="9069366" cy="45550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</a:rPr>
              <a:t>Use Clean verb With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lackChancery"/>
                <a:ea typeface="Calibri" panose="020F0502020204030204" pitchFamily="34" charset="0"/>
                <a:cs typeface="Arial" panose="020B0604020202020204" pitchFamily="34" charset="0"/>
              </a:rPr>
              <a:t> I / We / They / You</a:t>
            </a:r>
            <a:endParaRPr lang="en-US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62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  <p:bldP spid="7" grpId="0" animBg="1"/>
      <p:bldP spid="3" grpId="0" animBg="1"/>
      <p:bldP spid="13" grpId="0" animBg="1"/>
      <p:bldP spid="17" grpId="0" animBg="1"/>
      <p:bldP spid="20" grpId="0"/>
      <p:bldP spid="21" grpId="0"/>
      <p:bldP spid="30" grpId="0"/>
      <p:bldP spid="31" grpId="0"/>
      <p:bldP spid="32" grpId="0"/>
      <p:bldP spid="33" grpId="0"/>
      <p:bldP spid="34" grpId="0"/>
      <p:bldP spid="36" grpId="0"/>
      <p:bldP spid="43" grpId="0" animBg="1"/>
      <p:bldP spid="44" grpId="0"/>
      <p:bldP spid="45" grpId="0"/>
      <p:bldP spid="46" grpId="0"/>
      <p:bldP spid="47" grpId="0"/>
      <p:bldP spid="48" grpId="0"/>
      <p:bldP spid="52" grpId="0" animBg="1"/>
      <p:bldP spid="53" grpId="0" animBg="1"/>
      <p:bldP spid="54" grpId="0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1167" y="5006109"/>
            <a:ext cx="11216850" cy="56341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 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Give her the message when you___(seeing) her.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6158" y="3805382"/>
            <a:ext cx="11211859" cy="53572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Aya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usually___(fix) home devices by herself.      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49673" y="4322624"/>
            <a:ext cx="1484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fixes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11452" y="5569527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see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6545" y="1338036"/>
            <a:ext cx="11211472" cy="5322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</a:rPr>
              <a:t>We often______(helping) mum at home. </a:t>
            </a:r>
            <a:endParaRPr lang="en-US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48072" y="1870315"/>
            <a:ext cx="3108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help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6545" y="2447636"/>
            <a:ext cx="11211472" cy="58038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</a:rPr>
              <a:t>She never ____(going) to university by plane.   </a:t>
            </a:r>
            <a:endParaRPr lang="en-US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248072" y="302802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goes</a:t>
            </a:r>
          </a:p>
        </p:txBody>
      </p:sp>
      <p:sp>
        <p:nvSpPr>
          <p:cNvPr id="38" name="TextBox 12"/>
          <p:cNvSpPr txBox="1"/>
          <p:nvPr/>
        </p:nvSpPr>
        <p:spPr>
          <a:xfrm>
            <a:off x="412459" y="564137"/>
            <a:ext cx="4898843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792562" lvl="1" indent="-457154">
              <a:buFont typeface="Wingdings" panose="05000000000000000000" pitchFamily="2" charset="2"/>
              <a:buChar char="q"/>
            </a:pP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UKIJ Bom"/>
                <a:cs typeface="UKIJ Bom"/>
                <a:sym typeface="UKIJ Bom"/>
              </a:rPr>
              <a:t>Correct the mistake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77164" y="6151418"/>
            <a:ext cx="720436" cy="572655"/>
          </a:xfrm>
        </p:spPr>
        <p:txBody>
          <a:bodyPr/>
          <a:lstStyle/>
          <a:p>
            <a:pPr algn="ctr"/>
            <a:fld id="{AAAB9135-4EC2-4EC8-839D-89586981CD6E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4</a:t>
            </a:fld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37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  <p:bldP spid="22" grpId="0" animBg="1"/>
      <p:bldP spid="23" grpId="0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94882" y="1971104"/>
            <a:ext cx="1815637" cy="33819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6" name="Rounded Rectangle 25"/>
          <p:cNvSpPr/>
          <p:nvPr/>
        </p:nvSpPr>
        <p:spPr>
          <a:xfrm>
            <a:off x="1978146" y="4396895"/>
            <a:ext cx="2256716" cy="30433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Rectangle 2"/>
          <p:cNvSpPr/>
          <p:nvPr/>
        </p:nvSpPr>
        <p:spPr>
          <a:xfrm>
            <a:off x="3229583" y="25815"/>
            <a:ext cx="5593404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Negative form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النفى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678239" y="5187992"/>
            <a:ext cx="542543" cy="502689"/>
          </a:xfrm>
          <a:custGeom>
            <a:avLst/>
            <a:gdLst>
              <a:gd name="connsiteX0" fmla="*/ 0 w 201196"/>
              <a:gd name="connsiteY0" fmla="*/ 0 h 1132253"/>
              <a:gd name="connsiteX1" fmla="*/ 100598 w 201196"/>
              <a:gd name="connsiteY1" fmla="*/ 0 h 1132253"/>
              <a:gd name="connsiteX2" fmla="*/ 100598 w 201196"/>
              <a:gd name="connsiteY2" fmla="*/ 1132253 h 1132253"/>
              <a:gd name="connsiteX3" fmla="*/ 201196 w 201196"/>
              <a:gd name="connsiteY3" fmla="*/ 1132253 h 1132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1132253">
                <a:moveTo>
                  <a:pt x="0" y="0"/>
                </a:moveTo>
                <a:lnTo>
                  <a:pt x="100598" y="0"/>
                </a:lnTo>
                <a:lnTo>
                  <a:pt x="100598" y="1132253"/>
                </a:lnTo>
                <a:lnTo>
                  <a:pt x="201196" y="113225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549" tIns="537377" rIns="84548" bIns="53737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230204" y="4713579"/>
            <a:ext cx="242788" cy="66714"/>
          </a:xfrm>
          <a:custGeom>
            <a:avLst/>
            <a:gdLst>
              <a:gd name="connsiteX0" fmla="*/ 0 w 201196"/>
              <a:gd name="connsiteY0" fmla="*/ 45720 h 91440"/>
              <a:gd name="connsiteX1" fmla="*/ 100598 w 201196"/>
              <a:gd name="connsiteY1" fmla="*/ 45720 h 91440"/>
              <a:gd name="connsiteX2" fmla="*/ 100598 w 201196"/>
              <a:gd name="connsiteY2" fmla="*/ 134180 h 91440"/>
              <a:gd name="connsiteX3" fmla="*/ 201196 w 201196"/>
              <a:gd name="connsiteY3" fmla="*/ 13418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91440">
                <a:moveTo>
                  <a:pt x="0" y="45720"/>
                </a:moveTo>
                <a:lnTo>
                  <a:pt x="100598" y="45720"/>
                </a:lnTo>
                <a:lnTo>
                  <a:pt x="100598" y="134180"/>
                </a:lnTo>
                <a:lnTo>
                  <a:pt x="201196" y="13418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804" tIns="40225" rIns="107803" bIns="4022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78240" y="3519228"/>
            <a:ext cx="544748" cy="1227708"/>
          </a:xfrm>
          <a:custGeom>
            <a:avLst/>
            <a:gdLst>
              <a:gd name="connsiteX0" fmla="*/ 0 w 162000"/>
              <a:gd name="connsiteY0" fmla="*/ 812696 h 812696"/>
              <a:gd name="connsiteX1" fmla="*/ 81000 w 162000"/>
              <a:gd name="connsiteY1" fmla="*/ 812696 h 812696"/>
              <a:gd name="connsiteX2" fmla="*/ 81000 w 162000"/>
              <a:gd name="connsiteY2" fmla="*/ 0 h 812696"/>
              <a:gd name="connsiteX3" fmla="*/ 162000 w 162000"/>
              <a:gd name="connsiteY3" fmla="*/ 0 h 81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000" h="812696">
                <a:moveTo>
                  <a:pt x="0" y="812696"/>
                </a:moveTo>
                <a:lnTo>
                  <a:pt x="81000" y="812696"/>
                </a:lnTo>
                <a:lnTo>
                  <a:pt x="81000" y="0"/>
                </a:lnTo>
                <a:lnTo>
                  <a:pt x="16200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984" tIns="385631" rIns="72982" bIns="38563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78239" y="2315375"/>
            <a:ext cx="783857" cy="478083"/>
          </a:xfrm>
          <a:custGeom>
            <a:avLst/>
            <a:gdLst>
              <a:gd name="connsiteX0" fmla="*/ 0 w 230554"/>
              <a:gd name="connsiteY0" fmla="*/ 0 h 1310543"/>
              <a:gd name="connsiteX1" fmla="*/ 115277 w 230554"/>
              <a:gd name="connsiteY1" fmla="*/ 0 h 1310543"/>
              <a:gd name="connsiteX2" fmla="*/ 115277 w 230554"/>
              <a:gd name="connsiteY2" fmla="*/ 1310543 h 1310543"/>
              <a:gd name="connsiteX3" fmla="*/ 230554 w 230554"/>
              <a:gd name="connsiteY3" fmla="*/ 1310543 h 131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54" h="1310543">
                <a:moveTo>
                  <a:pt x="0" y="0"/>
                </a:moveTo>
                <a:lnTo>
                  <a:pt x="115277" y="0"/>
                </a:lnTo>
                <a:lnTo>
                  <a:pt x="115277" y="1310543"/>
                </a:lnTo>
                <a:lnTo>
                  <a:pt x="230554" y="131054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711" tIns="622006" rIns="94710" bIns="622004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678239" y="870886"/>
            <a:ext cx="783857" cy="951833"/>
          </a:xfrm>
          <a:custGeom>
            <a:avLst/>
            <a:gdLst>
              <a:gd name="connsiteX0" fmla="*/ 0 w 165740"/>
              <a:gd name="connsiteY0" fmla="*/ 611546 h 611546"/>
              <a:gd name="connsiteX1" fmla="*/ 82870 w 165740"/>
              <a:gd name="connsiteY1" fmla="*/ 611546 h 611546"/>
              <a:gd name="connsiteX2" fmla="*/ 82870 w 165740"/>
              <a:gd name="connsiteY2" fmla="*/ 0 h 611546"/>
              <a:gd name="connsiteX3" fmla="*/ 165740 w 165740"/>
              <a:gd name="connsiteY3" fmla="*/ 0 h 61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740" h="611546">
                <a:moveTo>
                  <a:pt x="0" y="611546"/>
                </a:moveTo>
                <a:lnTo>
                  <a:pt x="82870" y="611546"/>
                </a:lnTo>
                <a:lnTo>
                  <a:pt x="82870" y="0"/>
                </a:lnTo>
                <a:lnTo>
                  <a:pt x="16574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731" tIns="289933" rIns="79729" bIns="2899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94541" y="931840"/>
            <a:ext cx="1283698" cy="2453383"/>
          </a:xfrm>
          <a:custGeom>
            <a:avLst/>
            <a:gdLst>
              <a:gd name="connsiteX0" fmla="*/ 0 w 1812025"/>
              <a:gd name="connsiteY0" fmla="*/ 0 h 1999105"/>
              <a:gd name="connsiteX1" fmla="*/ 1812025 w 1812025"/>
              <a:gd name="connsiteY1" fmla="*/ 0 h 1999105"/>
              <a:gd name="connsiteX2" fmla="*/ 1812025 w 1812025"/>
              <a:gd name="connsiteY2" fmla="*/ 1999105 h 1999105"/>
              <a:gd name="connsiteX3" fmla="*/ 0 w 1812025"/>
              <a:gd name="connsiteY3" fmla="*/ 1999105 h 1999105"/>
              <a:gd name="connsiteX4" fmla="*/ 0 w 1812025"/>
              <a:gd name="connsiteY4" fmla="*/ 0 h 199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025" h="1999105">
                <a:moveTo>
                  <a:pt x="0" y="0"/>
                </a:moveTo>
                <a:lnTo>
                  <a:pt x="1812025" y="0"/>
                </a:lnTo>
                <a:lnTo>
                  <a:pt x="1812025" y="1999105"/>
                </a:lnTo>
                <a:lnTo>
                  <a:pt x="0" y="199910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We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They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You </a:t>
            </a:r>
          </a:p>
        </p:txBody>
      </p:sp>
      <p:sp>
        <p:nvSpPr>
          <p:cNvPr id="16" name="Freeform 15"/>
          <p:cNvSpPr/>
          <p:nvPr/>
        </p:nvSpPr>
        <p:spPr>
          <a:xfrm>
            <a:off x="2306447" y="612677"/>
            <a:ext cx="8890083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don’t + base verb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الفعل تصريف اول بدون اى اضافه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7" name="Freeform 16"/>
          <p:cNvSpPr/>
          <p:nvPr/>
        </p:nvSpPr>
        <p:spPr>
          <a:xfrm>
            <a:off x="2222987" y="1196502"/>
            <a:ext cx="9653630" cy="1857983"/>
          </a:xfrm>
          <a:custGeom>
            <a:avLst/>
            <a:gdLst>
              <a:gd name="connsiteX0" fmla="*/ 0 w 5540976"/>
              <a:gd name="connsiteY0" fmla="*/ 0 h 685176"/>
              <a:gd name="connsiteX1" fmla="*/ 5540976 w 5540976"/>
              <a:gd name="connsiteY1" fmla="*/ 0 h 685176"/>
              <a:gd name="connsiteX2" fmla="*/ 5540976 w 5540976"/>
              <a:gd name="connsiteY2" fmla="*/ 685176 h 685176"/>
              <a:gd name="connsiteX3" fmla="*/ 0 w 5540976"/>
              <a:gd name="connsiteY3" fmla="*/ 685176 h 685176"/>
              <a:gd name="connsiteX4" fmla="*/ 0 w 5540976"/>
              <a:gd name="connsiteY4" fmla="*/ 0 h 68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0976" h="685176">
                <a:moveTo>
                  <a:pt x="0" y="0"/>
                </a:moveTo>
                <a:lnTo>
                  <a:pt x="5540976" y="0"/>
                </a:lnTo>
                <a:lnTo>
                  <a:pt x="5540976" y="685176"/>
                </a:lnTo>
                <a:lnTo>
                  <a:pt x="0" y="68517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</a:pPr>
            <a:r>
              <a:rPr lang="ar-EG" sz="32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They ……often stay up late during school days.</a:t>
            </a:r>
            <a:endParaRPr lang="ar-EG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514350" lvl="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doesn’t  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514350" lvl="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don’t    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514350" lvl="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didn’t    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514350" lvl="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can’t </a:t>
            </a:r>
          </a:p>
        </p:txBody>
      </p:sp>
      <p:sp>
        <p:nvSpPr>
          <p:cNvPr id="19" name="Freeform 18"/>
          <p:cNvSpPr/>
          <p:nvPr/>
        </p:nvSpPr>
        <p:spPr>
          <a:xfrm>
            <a:off x="394541" y="3874963"/>
            <a:ext cx="1283698" cy="1893539"/>
          </a:xfrm>
          <a:custGeom>
            <a:avLst/>
            <a:gdLst>
              <a:gd name="connsiteX0" fmla="*/ 0 w 1634256"/>
              <a:gd name="connsiteY0" fmla="*/ 0 h 1455238"/>
              <a:gd name="connsiteX1" fmla="*/ 1634256 w 1634256"/>
              <a:gd name="connsiteY1" fmla="*/ 0 h 1455238"/>
              <a:gd name="connsiteX2" fmla="*/ 1634256 w 1634256"/>
              <a:gd name="connsiteY2" fmla="*/ 1455238 h 1455238"/>
              <a:gd name="connsiteX3" fmla="*/ 0 w 1634256"/>
              <a:gd name="connsiteY3" fmla="*/ 1455238 h 1455238"/>
              <a:gd name="connsiteX4" fmla="*/ 0 w 1634256"/>
              <a:gd name="connsiteY4" fmla="*/ 0 h 145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4256" h="1455238">
                <a:moveTo>
                  <a:pt x="0" y="0"/>
                </a:moveTo>
                <a:lnTo>
                  <a:pt x="1634256" y="0"/>
                </a:lnTo>
                <a:lnTo>
                  <a:pt x="1634256" y="1455238"/>
                </a:lnTo>
                <a:lnTo>
                  <a:pt x="0" y="14552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She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It</a:t>
            </a:r>
          </a:p>
        </p:txBody>
      </p:sp>
      <p:sp>
        <p:nvSpPr>
          <p:cNvPr id="20" name="Freeform 19"/>
          <p:cNvSpPr/>
          <p:nvPr/>
        </p:nvSpPr>
        <p:spPr>
          <a:xfrm>
            <a:off x="2220783" y="3280230"/>
            <a:ext cx="9569140" cy="477997"/>
          </a:xfrm>
          <a:custGeom>
            <a:avLst/>
            <a:gdLst>
              <a:gd name="connsiteX0" fmla="*/ 0 w 5749762"/>
              <a:gd name="connsiteY0" fmla="*/ 0 h 791384"/>
              <a:gd name="connsiteX1" fmla="*/ 5749762 w 5749762"/>
              <a:gd name="connsiteY1" fmla="*/ 0 h 791384"/>
              <a:gd name="connsiteX2" fmla="*/ 5749762 w 5749762"/>
              <a:gd name="connsiteY2" fmla="*/ 791384 h 791384"/>
              <a:gd name="connsiteX3" fmla="*/ 0 w 5749762"/>
              <a:gd name="connsiteY3" fmla="*/ 791384 h 791384"/>
              <a:gd name="connsiteX4" fmla="*/ 0 w 5749762"/>
              <a:gd name="connsiteY4" fmla="*/ 0 h 79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9762" h="791384">
                <a:moveTo>
                  <a:pt x="0" y="0"/>
                </a:moveTo>
                <a:lnTo>
                  <a:pt x="5749762" y="0"/>
                </a:lnTo>
                <a:lnTo>
                  <a:pt x="5749762" y="791384"/>
                </a:lnTo>
                <a:lnTo>
                  <a:pt x="0" y="7913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Lucida Sans Unicode" panose="020B0602030504020204" pitchFamily="34" charset="0"/>
              </a:rPr>
              <a:t> doesn’t +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base verb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التصريف الاول بدون أى اضافة 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22" name="Freeform 21"/>
          <p:cNvSpPr/>
          <p:nvPr/>
        </p:nvSpPr>
        <p:spPr>
          <a:xfrm>
            <a:off x="2147991" y="3874964"/>
            <a:ext cx="9728626" cy="2139116"/>
          </a:xfrm>
          <a:custGeom>
            <a:avLst/>
            <a:gdLst>
              <a:gd name="connsiteX0" fmla="*/ 0 w 5523522"/>
              <a:gd name="connsiteY0" fmla="*/ 0 h 987751"/>
              <a:gd name="connsiteX1" fmla="*/ 5523522 w 5523522"/>
              <a:gd name="connsiteY1" fmla="*/ 0 h 987751"/>
              <a:gd name="connsiteX2" fmla="*/ 5523522 w 5523522"/>
              <a:gd name="connsiteY2" fmla="*/ 987751 h 987751"/>
              <a:gd name="connsiteX3" fmla="*/ 0 w 5523522"/>
              <a:gd name="connsiteY3" fmla="*/ 987751 h 987751"/>
              <a:gd name="connsiteX4" fmla="*/ 0 w 5523522"/>
              <a:gd name="connsiteY4" fmla="*/ 0 h 987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3522" h="987751">
                <a:moveTo>
                  <a:pt x="0" y="0"/>
                </a:moveTo>
                <a:lnTo>
                  <a:pt x="5523522" y="0"/>
                </a:lnTo>
                <a:lnTo>
                  <a:pt x="5523522" y="987751"/>
                </a:lnTo>
                <a:lnTo>
                  <a:pt x="0" y="98775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</a:pPr>
            <a:r>
              <a:rPr lang="ar-EG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She..…..comes to school by bus. She lives near.  </a:t>
            </a:r>
            <a:endParaRPr lang="ar-EG" sz="2800" b="1" dirty="0">
              <a:solidFill>
                <a:srgbClr val="0070C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never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doesn’t   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don’t   </a:t>
            </a:r>
            <a:endParaRPr lang="ar-EG" sz="28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indent="-514350" defTabSz="1422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didn’t</a:t>
            </a: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5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50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6" grpId="0" animBg="1"/>
      <p:bldP spid="7" grpId="0" animBg="1"/>
      <p:bldP spid="8" grpId="0" animBg="1"/>
      <p:bldP spid="10" grpId="0" animBg="1"/>
      <p:bldP spid="12" grpId="0" animBg="1"/>
      <p:bldP spid="15" grpId="0" build="p" animBg="1"/>
      <p:bldP spid="16" grpId="0" build="p" animBg="1"/>
      <p:bldP spid="17" grpId="0" uiExpand="1" build="p" animBg="1"/>
      <p:bldP spid="19" grpId="0" build="p" animBg="1"/>
      <p:bldP spid="20" grpId="0" build="p" animBg="1"/>
      <p:bldP spid="2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1167" y="5006109"/>
            <a:ext cx="11216850" cy="56341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He is selfish. He ___(wanting)every thing for himself.  </a:t>
            </a: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GB" sz="2800" dirty="0">
                <a:solidFill>
                  <a:srgbClr val="0070C0"/>
                </a:solidFill>
                <a:latin typeface="Arial Black" panose="020B0A04020102020204" pitchFamily="34" charset="0"/>
              </a:rPr>
              <a:t>     </a:t>
            </a:r>
            <a:endParaRPr lang="en-U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6158" y="3805382"/>
            <a:ext cx="11211859" cy="53572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֎ 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Shady_____(not goes) to bed early.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49673" y="4322624"/>
            <a:ext cx="3216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doesn’t go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49673" y="5569527"/>
            <a:ext cx="2373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wants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6545" y="1338036"/>
            <a:ext cx="11211472" cy="5322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We </a:t>
            </a: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___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(not have) Spanish at school. </a:t>
            </a: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GB" sz="2800" dirty="0">
                <a:solidFill>
                  <a:srgbClr val="0070C0"/>
                </a:solidFill>
                <a:latin typeface="Arial Black" panose="020B0A04020102020204" pitchFamily="34" charset="0"/>
              </a:rPr>
              <a:t>  	</a:t>
            </a:r>
            <a:endParaRPr lang="en-U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48072" y="1870315"/>
            <a:ext cx="3108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don’t have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6545" y="2447636"/>
            <a:ext cx="11211472" cy="58038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8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 He______(not ride) to school. He lives near.                                     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248072" y="302802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doesn’t</a:t>
            </a:r>
          </a:p>
        </p:txBody>
      </p:sp>
      <p:sp>
        <p:nvSpPr>
          <p:cNvPr id="38" name="TextBox 12"/>
          <p:cNvSpPr txBox="1"/>
          <p:nvPr/>
        </p:nvSpPr>
        <p:spPr>
          <a:xfrm>
            <a:off x="412459" y="564137"/>
            <a:ext cx="4898843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792562" lvl="1" indent="-457154">
              <a:buFont typeface="Wingdings" panose="05000000000000000000" pitchFamily="2" charset="2"/>
              <a:buChar char="q"/>
            </a:pP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UKIJ Bom"/>
                <a:cs typeface="UKIJ Bom"/>
                <a:sym typeface="UKIJ Bom"/>
              </a:rPr>
              <a:t>Correct the mistake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77164" y="6151418"/>
            <a:ext cx="720436" cy="572655"/>
          </a:xfrm>
        </p:spPr>
        <p:txBody>
          <a:bodyPr/>
          <a:lstStyle/>
          <a:p>
            <a:pPr algn="ctr"/>
            <a:fld id="{AAAB9135-4EC2-4EC8-839D-89586981CD6E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6</a:t>
            </a:fld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  <p:bldP spid="22" grpId="0" animBg="1"/>
      <p:bldP spid="23" grpId="0"/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94882" y="1971104"/>
            <a:ext cx="1815637" cy="33819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6" name="Rounded Rectangle 25"/>
          <p:cNvSpPr/>
          <p:nvPr/>
        </p:nvSpPr>
        <p:spPr>
          <a:xfrm>
            <a:off x="1978146" y="5204319"/>
            <a:ext cx="2256716" cy="30433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6" name="Freeform 5"/>
          <p:cNvSpPr/>
          <p:nvPr/>
        </p:nvSpPr>
        <p:spPr>
          <a:xfrm>
            <a:off x="1678239" y="5187992"/>
            <a:ext cx="542543" cy="502689"/>
          </a:xfrm>
          <a:custGeom>
            <a:avLst/>
            <a:gdLst>
              <a:gd name="connsiteX0" fmla="*/ 0 w 201196"/>
              <a:gd name="connsiteY0" fmla="*/ 0 h 1132253"/>
              <a:gd name="connsiteX1" fmla="*/ 100598 w 201196"/>
              <a:gd name="connsiteY1" fmla="*/ 0 h 1132253"/>
              <a:gd name="connsiteX2" fmla="*/ 100598 w 201196"/>
              <a:gd name="connsiteY2" fmla="*/ 1132253 h 1132253"/>
              <a:gd name="connsiteX3" fmla="*/ 201196 w 201196"/>
              <a:gd name="connsiteY3" fmla="*/ 1132253 h 1132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1132253">
                <a:moveTo>
                  <a:pt x="0" y="0"/>
                </a:moveTo>
                <a:lnTo>
                  <a:pt x="100598" y="0"/>
                </a:lnTo>
                <a:lnTo>
                  <a:pt x="100598" y="1132253"/>
                </a:lnTo>
                <a:lnTo>
                  <a:pt x="201196" y="113225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549" tIns="537377" rIns="84548" bIns="53737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230204" y="4713579"/>
            <a:ext cx="242788" cy="66714"/>
          </a:xfrm>
          <a:custGeom>
            <a:avLst/>
            <a:gdLst>
              <a:gd name="connsiteX0" fmla="*/ 0 w 201196"/>
              <a:gd name="connsiteY0" fmla="*/ 45720 h 91440"/>
              <a:gd name="connsiteX1" fmla="*/ 100598 w 201196"/>
              <a:gd name="connsiteY1" fmla="*/ 45720 h 91440"/>
              <a:gd name="connsiteX2" fmla="*/ 100598 w 201196"/>
              <a:gd name="connsiteY2" fmla="*/ 134180 h 91440"/>
              <a:gd name="connsiteX3" fmla="*/ 201196 w 201196"/>
              <a:gd name="connsiteY3" fmla="*/ 13418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91440">
                <a:moveTo>
                  <a:pt x="0" y="45720"/>
                </a:moveTo>
                <a:lnTo>
                  <a:pt x="100598" y="45720"/>
                </a:lnTo>
                <a:lnTo>
                  <a:pt x="100598" y="134180"/>
                </a:lnTo>
                <a:lnTo>
                  <a:pt x="201196" y="13418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804" tIns="40225" rIns="107803" bIns="4022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78240" y="3519228"/>
            <a:ext cx="544748" cy="1227708"/>
          </a:xfrm>
          <a:custGeom>
            <a:avLst/>
            <a:gdLst>
              <a:gd name="connsiteX0" fmla="*/ 0 w 162000"/>
              <a:gd name="connsiteY0" fmla="*/ 812696 h 812696"/>
              <a:gd name="connsiteX1" fmla="*/ 81000 w 162000"/>
              <a:gd name="connsiteY1" fmla="*/ 812696 h 812696"/>
              <a:gd name="connsiteX2" fmla="*/ 81000 w 162000"/>
              <a:gd name="connsiteY2" fmla="*/ 0 h 812696"/>
              <a:gd name="connsiteX3" fmla="*/ 162000 w 162000"/>
              <a:gd name="connsiteY3" fmla="*/ 0 h 81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000" h="812696">
                <a:moveTo>
                  <a:pt x="0" y="812696"/>
                </a:moveTo>
                <a:lnTo>
                  <a:pt x="81000" y="812696"/>
                </a:lnTo>
                <a:lnTo>
                  <a:pt x="81000" y="0"/>
                </a:lnTo>
                <a:lnTo>
                  <a:pt x="16200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984" tIns="385631" rIns="72982" bIns="38563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78239" y="2315375"/>
            <a:ext cx="783857" cy="478083"/>
          </a:xfrm>
          <a:custGeom>
            <a:avLst/>
            <a:gdLst>
              <a:gd name="connsiteX0" fmla="*/ 0 w 230554"/>
              <a:gd name="connsiteY0" fmla="*/ 0 h 1310543"/>
              <a:gd name="connsiteX1" fmla="*/ 115277 w 230554"/>
              <a:gd name="connsiteY1" fmla="*/ 0 h 1310543"/>
              <a:gd name="connsiteX2" fmla="*/ 115277 w 230554"/>
              <a:gd name="connsiteY2" fmla="*/ 1310543 h 1310543"/>
              <a:gd name="connsiteX3" fmla="*/ 230554 w 230554"/>
              <a:gd name="connsiteY3" fmla="*/ 1310543 h 131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54" h="1310543">
                <a:moveTo>
                  <a:pt x="0" y="0"/>
                </a:moveTo>
                <a:lnTo>
                  <a:pt x="115277" y="0"/>
                </a:lnTo>
                <a:lnTo>
                  <a:pt x="115277" y="1310543"/>
                </a:lnTo>
                <a:lnTo>
                  <a:pt x="230554" y="131054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711" tIns="622006" rIns="94710" bIns="622004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678239" y="870886"/>
            <a:ext cx="783857" cy="951833"/>
          </a:xfrm>
          <a:custGeom>
            <a:avLst/>
            <a:gdLst>
              <a:gd name="connsiteX0" fmla="*/ 0 w 165740"/>
              <a:gd name="connsiteY0" fmla="*/ 611546 h 611546"/>
              <a:gd name="connsiteX1" fmla="*/ 82870 w 165740"/>
              <a:gd name="connsiteY1" fmla="*/ 611546 h 611546"/>
              <a:gd name="connsiteX2" fmla="*/ 82870 w 165740"/>
              <a:gd name="connsiteY2" fmla="*/ 0 h 611546"/>
              <a:gd name="connsiteX3" fmla="*/ 165740 w 165740"/>
              <a:gd name="connsiteY3" fmla="*/ 0 h 61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740" h="611546">
                <a:moveTo>
                  <a:pt x="0" y="611546"/>
                </a:moveTo>
                <a:lnTo>
                  <a:pt x="82870" y="611546"/>
                </a:lnTo>
                <a:lnTo>
                  <a:pt x="82870" y="0"/>
                </a:lnTo>
                <a:lnTo>
                  <a:pt x="16574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731" tIns="289933" rIns="79729" bIns="2899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94541" y="931840"/>
            <a:ext cx="1283698" cy="2453383"/>
          </a:xfrm>
          <a:custGeom>
            <a:avLst/>
            <a:gdLst>
              <a:gd name="connsiteX0" fmla="*/ 0 w 1812025"/>
              <a:gd name="connsiteY0" fmla="*/ 0 h 1999105"/>
              <a:gd name="connsiteX1" fmla="*/ 1812025 w 1812025"/>
              <a:gd name="connsiteY1" fmla="*/ 0 h 1999105"/>
              <a:gd name="connsiteX2" fmla="*/ 1812025 w 1812025"/>
              <a:gd name="connsiteY2" fmla="*/ 1999105 h 1999105"/>
              <a:gd name="connsiteX3" fmla="*/ 0 w 1812025"/>
              <a:gd name="connsiteY3" fmla="*/ 1999105 h 1999105"/>
              <a:gd name="connsiteX4" fmla="*/ 0 w 1812025"/>
              <a:gd name="connsiteY4" fmla="*/ 0 h 199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025" h="1999105">
                <a:moveTo>
                  <a:pt x="0" y="0"/>
                </a:moveTo>
                <a:lnTo>
                  <a:pt x="1812025" y="0"/>
                </a:lnTo>
                <a:lnTo>
                  <a:pt x="1812025" y="1999105"/>
                </a:lnTo>
                <a:lnTo>
                  <a:pt x="0" y="199910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We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They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You </a:t>
            </a:r>
          </a:p>
        </p:txBody>
      </p:sp>
      <p:sp>
        <p:nvSpPr>
          <p:cNvPr id="16" name="Freeform 15"/>
          <p:cNvSpPr/>
          <p:nvPr/>
        </p:nvSpPr>
        <p:spPr>
          <a:xfrm>
            <a:off x="2306447" y="612677"/>
            <a:ext cx="4892021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Do + S + base verb?</a:t>
            </a:r>
          </a:p>
        </p:txBody>
      </p:sp>
      <p:sp>
        <p:nvSpPr>
          <p:cNvPr id="17" name="Freeform 16"/>
          <p:cNvSpPr/>
          <p:nvPr/>
        </p:nvSpPr>
        <p:spPr>
          <a:xfrm>
            <a:off x="2222987" y="1196502"/>
            <a:ext cx="9653630" cy="1994170"/>
          </a:xfrm>
          <a:custGeom>
            <a:avLst/>
            <a:gdLst>
              <a:gd name="connsiteX0" fmla="*/ 0 w 5540976"/>
              <a:gd name="connsiteY0" fmla="*/ 0 h 685176"/>
              <a:gd name="connsiteX1" fmla="*/ 5540976 w 5540976"/>
              <a:gd name="connsiteY1" fmla="*/ 0 h 685176"/>
              <a:gd name="connsiteX2" fmla="*/ 5540976 w 5540976"/>
              <a:gd name="connsiteY2" fmla="*/ 685176 h 685176"/>
              <a:gd name="connsiteX3" fmla="*/ 0 w 5540976"/>
              <a:gd name="connsiteY3" fmla="*/ 685176 h 685176"/>
              <a:gd name="connsiteX4" fmla="*/ 0 w 5540976"/>
              <a:gd name="connsiteY4" fmla="*/ 0 h 68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0976" h="685176">
                <a:moveTo>
                  <a:pt x="0" y="0"/>
                </a:moveTo>
                <a:lnTo>
                  <a:pt x="5540976" y="0"/>
                </a:lnTo>
                <a:lnTo>
                  <a:pt x="5540976" y="685176"/>
                </a:lnTo>
                <a:lnTo>
                  <a:pt x="0" y="68517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/>
            <a:r>
              <a:rPr lang="ar-EG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……….you speak English in class?</a:t>
            </a:r>
            <a:endParaRPr lang="en-GB" sz="2800" b="1" dirty="0">
              <a:solidFill>
                <a:srgbClr val="0070C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Will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             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Does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Is </a:t>
            </a:r>
            <a:endParaRPr lang="en-GB" sz="28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394541" y="3874963"/>
            <a:ext cx="1283698" cy="1893539"/>
          </a:xfrm>
          <a:custGeom>
            <a:avLst/>
            <a:gdLst>
              <a:gd name="connsiteX0" fmla="*/ 0 w 1634256"/>
              <a:gd name="connsiteY0" fmla="*/ 0 h 1455238"/>
              <a:gd name="connsiteX1" fmla="*/ 1634256 w 1634256"/>
              <a:gd name="connsiteY1" fmla="*/ 0 h 1455238"/>
              <a:gd name="connsiteX2" fmla="*/ 1634256 w 1634256"/>
              <a:gd name="connsiteY2" fmla="*/ 1455238 h 1455238"/>
              <a:gd name="connsiteX3" fmla="*/ 0 w 1634256"/>
              <a:gd name="connsiteY3" fmla="*/ 1455238 h 1455238"/>
              <a:gd name="connsiteX4" fmla="*/ 0 w 1634256"/>
              <a:gd name="connsiteY4" fmla="*/ 0 h 145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4256" h="1455238">
                <a:moveTo>
                  <a:pt x="0" y="0"/>
                </a:moveTo>
                <a:lnTo>
                  <a:pt x="1634256" y="0"/>
                </a:lnTo>
                <a:lnTo>
                  <a:pt x="1634256" y="1455238"/>
                </a:lnTo>
                <a:lnTo>
                  <a:pt x="0" y="14552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She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It</a:t>
            </a:r>
          </a:p>
        </p:txBody>
      </p:sp>
      <p:sp>
        <p:nvSpPr>
          <p:cNvPr id="20" name="Freeform 19"/>
          <p:cNvSpPr/>
          <p:nvPr/>
        </p:nvSpPr>
        <p:spPr>
          <a:xfrm>
            <a:off x="2328794" y="3280229"/>
            <a:ext cx="5395974" cy="477997"/>
          </a:xfrm>
          <a:custGeom>
            <a:avLst/>
            <a:gdLst>
              <a:gd name="connsiteX0" fmla="*/ 0 w 5749762"/>
              <a:gd name="connsiteY0" fmla="*/ 0 h 791384"/>
              <a:gd name="connsiteX1" fmla="*/ 5749762 w 5749762"/>
              <a:gd name="connsiteY1" fmla="*/ 0 h 791384"/>
              <a:gd name="connsiteX2" fmla="*/ 5749762 w 5749762"/>
              <a:gd name="connsiteY2" fmla="*/ 791384 h 791384"/>
              <a:gd name="connsiteX3" fmla="*/ 0 w 5749762"/>
              <a:gd name="connsiteY3" fmla="*/ 791384 h 791384"/>
              <a:gd name="connsiteX4" fmla="*/ 0 w 5749762"/>
              <a:gd name="connsiteY4" fmla="*/ 0 h 79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9762" h="791384">
                <a:moveTo>
                  <a:pt x="0" y="0"/>
                </a:moveTo>
                <a:lnTo>
                  <a:pt x="5749762" y="0"/>
                </a:lnTo>
                <a:lnTo>
                  <a:pt x="5749762" y="791384"/>
                </a:lnTo>
                <a:lnTo>
                  <a:pt x="0" y="7913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ar-EG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kern="1200" dirty="0">
                <a:solidFill>
                  <a:srgbClr val="0070C0"/>
                </a:solidFill>
                <a:latin typeface="Arial Black" panose="020B0A04020102020204" pitchFamily="34" charset="0"/>
                <a:cs typeface="Lucida Sans Unicode" panose="020B0602030504020204" pitchFamily="34" charset="0"/>
              </a:rPr>
              <a:t> Does + S + + 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base verb? </a:t>
            </a:r>
            <a:endParaRPr lang="en-US" sz="2800" b="1" kern="1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2147991" y="3874964"/>
            <a:ext cx="9728626" cy="2139116"/>
          </a:xfrm>
          <a:custGeom>
            <a:avLst/>
            <a:gdLst>
              <a:gd name="connsiteX0" fmla="*/ 0 w 5523522"/>
              <a:gd name="connsiteY0" fmla="*/ 0 h 987751"/>
              <a:gd name="connsiteX1" fmla="*/ 5523522 w 5523522"/>
              <a:gd name="connsiteY1" fmla="*/ 0 h 987751"/>
              <a:gd name="connsiteX2" fmla="*/ 5523522 w 5523522"/>
              <a:gd name="connsiteY2" fmla="*/ 987751 h 987751"/>
              <a:gd name="connsiteX3" fmla="*/ 0 w 5523522"/>
              <a:gd name="connsiteY3" fmla="*/ 987751 h 987751"/>
              <a:gd name="connsiteX4" fmla="*/ 0 w 5523522"/>
              <a:gd name="connsiteY4" fmla="*/ 0 h 987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3522" h="987751">
                <a:moveTo>
                  <a:pt x="0" y="0"/>
                </a:moveTo>
                <a:lnTo>
                  <a:pt x="5523522" y="0"/>
                </a:lnTo>
                <a:lnTo>
                  <a:pt x="5523522" y="987751"/>
                </a:lnTo>
                <a:lnTo>
                  <a:pt x="0" y="98775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/>
            <a:r>
              <a:rPr lang="ar-EG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800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--------------wood float if you throw it in water?</a:t>
            </a:r>
            <a:endParaRPr lang="en-GB" sz="2800" b="1" dirty="0">
              <a:solidFill>
                <a:srgbClr val="0070C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Will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             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Does                    </a:t>
            </a:r>
          </a:p>
          <a:p>
            <a:pPr marL="514350" lvl="0" indent="-514350">
              <a:buAutoNum type="alphaLcParenR"/>
            </a:pPr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Is </a:t>
            </a:r>
            <a:endParaRPr lang="en-GB" sz="28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29583" y="25815"/>
            <a:ext cx="5593404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Question form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النفى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7762671" y="1713355"/>
            <a:ext cx="3385225" cy="12040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Do You____?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Yes, I do.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No, I don’t.</a:t>
            </a:r>
          </a:p>
        </p:txBody>
      </p:sp>
      <p:sp>
        <p:nvSpPr>
          <p:cNvPr id="27" name="Cloud 26"/>
          <p:cNvSpPr/>
          <p:nvPr/>
        </p:nvSpPr>
        <p:spPr>
          <a:xfrm>
            <a:off x="7130374" y="4620638"/>
            <a:ext cx="4286655" cy="133674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Does he__?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Yes, he does.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>
                <a:latin typeface="Arial Black" panose="020B0A04020102020204" pitchFamily="34" charset="0"/>
              </a:rPr>
              <a:t>No, he doesn’t</a:t>
            </a:r>
          </a:p>
        </p:txBody>
      </p:sp>
      <p:sp>
        <p:nvSpPr>
          <p:cNvPr id="2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7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63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6" grpId="0" animBg="1"/>
      <p:bldP spid="7" grpId="0" animBg="1"/>
      <p:bldP spid="8" grpId="0" animBg="1"/>
      <p:bldP spid="10" grpId="0" animBg="1"/>
      <p:bldP spid="12" grpId="0" animBg="1"/>
      <p:bldP spid="15" grpId="0" build="p" animBg="1"/>
      <p:bldP spid="16" grpId="0" build="p" animBg="1"/>
      <p:bldP spid="17" grpId="0" uiExpand="1" build="p" animBg="1"/>
      <p:bldP spid="19" grpId="0" build="p" animBg="1"/>
      <p:bldP spid="20" grpId="0" build="p" animBg="1"/>
      <p:bldP spid="22" grpId="0" build="p" animBg="1"/>
      <p:bldP spid="21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678239" y="5187992"/>
            <a:ext cx="542543" cy="502689"/>
          </a:xfrm>
          <a:custGeom>
            <a:avLst/>
            <a:gdLst>
              <a:gd name="connsiteX0" fmla="*/ 0 w 201196"/>
              <a:gd name="connsiteY0" fmla="*/ 0 h 1132253"/>
              <a:gd name="connsiteX1" fmla="*/ 100598 w 201196"/>
              <a:gd name="connsiteY1" fmla="*/ 0 h 1132253"/>
              <a:gd name="connsiteX2" fmla="*/ 100598 w 201196"/>
              <a:gd name="connsiteY2" fmla="*/ 1132253 h 1132253"/>
              <a:gd name="connsiteX3" fmla="*/ 201196 w 201196"/>
              <a:gd name="connsiteY3" fmla="*/ 1132253 h 1132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96" h="1132253">
                <a:moveTo>
                  <a:pt x="0" y="0"/>
                </a:moveTo>
                <a:lnTo>
                  <a:pt x="100598" y="0"/>
                </a:lnTo>
                <a:lnTo>
                  <a:pt x="100598" y="1132253"/>
                </a:lnTo>
                <a:lnTo>
                  <a:pt x="201196" y="113225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549" tIns="537377" rIns="84548" bIns="53737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78239" y="3997224"/>
            <a:ext cx="628207" cy="749712"/>
          </a:xfrm>
          <a:custGeom>
            <a:avLst/>
            <a:gdLst>
              <a:gd name="connsiteX0" fmla="*/ 0 w 162000"/>
              <a:gd name="connsiteY0" fmla="*/ 812696 h 812696"/>
              <a:gd name="connsiteX1" fmla="*/ 81000 w 162000"/>
              <a:gd name="connsiteY1" fmla="*/ 812696 h 812696"/>
              <a:gd name="connsiteX2" fmla="*/ 81000 w 162000"/>
              <a:gd name="connsiteY2" fmla="*/ 0 h 812696"/>
              <a:gd name="connsiteX3" fmla="*/ 162000 w 162000"/>
              <a:gd name="connsiteY3" fmla="*/ 0 h 81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000" h="812696">
                <a:moveTo>
                  <a:pt x="0" y="812696"/>
                </a:moveTo>
                <a:lnTo>
                  <a:pt x="81000" y="812696"/>
                </a:lnTo>
                <a:lnTo>
                  <a:pt x="81000" y="0"/>
                </a:lnTo>
                <a:lnTo>
                  <a:pt x="16200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984" tIns="385631" rIns="72982" bIns="38563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78239" y="2315375"/>
            <a:ext cx="783857" cy="478083"/>
          </a:xfrm>
          <a:custGeom>
            <a:avLst/>
            <a:gdLst>
              <a:gd name="connsiteX0" fmla="*/ 0 w 230554"/>
              <a:gd name="connsiteY0" fmla="*/ 0 h 1310543"/>
              <a:gd name="connsiteX1" fmla="*/ 115277 w 230554"/>
              <a:gd name="connsiteY1" fmla="*/ 0 h 1310543"/>
              <a:gd name="connsiteX2" fmla="*/ 115277 w 230554"/>
              <a:gd name="connsiteY2" fmla="*/ 1310543 h 1310543"/>
              <a:gd name="connsiteX3" fmla="*/ 230554 w 230554"/>
              <a:gd name="connsiteY3" fmla="*/ 1310543 h 131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54" h="1310543">
                <a:moveTo>
                  <a:pt x="0" y="0"/>
                </a:moveTo>
                <a:lnTo>
                  <a:pt x="115277" y="0"/>
                </a:lnTo>
                <a:lnTo>
                  <a:pt x="115277" y="1310543"/>
                </a:lnTo>
                <a:lnTo>
                  <a:pt x="230554" y="1310543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711" tIns="622006" rIns="94710" bIns="622004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Arial Black" panose="020B0A04020102020204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678239" y="1090183"/>
            <a:ext cx="783857" cy="732536"/>
          </a:xfrm>
          <a:custGeom>
            <a:avLst/>
            <a:gdLst>
              <a:gd name="connsiteX0" fmla="*/ 0 w 165740"/>
              <a:gd name="connsiteY0" fmla="*/ 611546 h 611546"/>
              <a:gd name="connsiteX1" fmla="*/ 82870 w 165740"/>
              <a:gd name="connsiteY1" fmla="*/ 611546 h 611546"/>
              <a:gd name="connsiteX2" fmla="*/ 82870 w 165740"/>
              <a:gd name="connsiteY2" fmla="*/ 0 h 611546"/>
              <a:gd name="connsiteX3" fmla="*/ 165740 w 165740"/>
              <a:gd name="connsiteY3" fmla="*/ 0 h 61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740" h="611546">
                <a:moveTo>
                  <a:pt x="0" y="611546"/>
                </a:moveTo>
                <a:lnTo>
                  <a:pt x="82870" y="611546"/>
                </a:lnTo>
                <a:lnTo>
                  <a:pt x="82870" y="0"/>
                </a:lnTo>
                <a:lnTo>
                  <a:pt x="165740" y="0"/>
                </a:lnTo>
              </a:path>
            </a:pathLst>
          </a:custGeom>
          <a:noFill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731" tIns="289933" rIns="79729" bIns="28993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latin typeface="Arial Black" panose="020B0A04020102020204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94541" y="931840"/>
            <a:ext cx="1283698" cy="2453383"/>
          </a:xfrm>
          <a:custGeom>
            <a:avLst/>
            <a:gdLst>
              <a:gd name="connsiteX0" fmla="*/ 0 w 1812025"/>
              <a:gd name="connsiteY0" fmla="*/ 0 h 1999105"/>
              <a:gd name="connsiteX1" fmla="*/ 1812025 w 1812025"/>
              <a:gd name="connsiteY1" fmla="*/ 0 h 1999105"/>
              <a:gd name="connsiteX2" fmla="*/ 1812025 w 1812025"/>
              <a:gd name="connsiteY2" fmla="*/ 1999105 h 1999105"/>
              <a:gd name="connsiteX3" fmla="*/ 0 w 1812025"/>
              <a:gd name="connsiteY3" fmla="*/ 1999105 h 1999105"/>
              <a:gd name="connsiteX4" fmla="*/ 0 w 1812025"/>
              <a:gd name="connsiteY4" fmla="*/ 0 h 199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025" h="1999105">
                <a:moveTo>
                  <a:pt x="0" y="0"/>
                </a:moveTo>
                <a:lnTo>
                  <a:pt x="1812025" y="0"/>
                </a:lnTo>
                <a:lnTo>
                  <a:pt x="1812025" y="1999105"/>
                </a:lnTo>
                <a:lnTo>
                  <a:pt x="0" y="199910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We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They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You </a:t>
            </a:r>
          </a:p>
        </p:txBody>
      </p:sp>
      <p:sp>
        <p:nvSpPr>
          <p:cNvPr id="16" name="Freeform 15"/>
          <p:cNvSpPr/>
          <p:nvPr/>
        </p:nvSpPr>
        <p:spPr>
          <a:xfrm>
            <a:off x="2328794" y="851430"/>
            <a:ext cx="9680326" cy="477507"/>
          </a:xfrm>
          <a:custGeom>
            <a:avLst/>
            <a:gdLst>
              <a:gd name="connsiteX0" fmla="*/ 0 w 5944533"/>
              <a:gd name="connsiteY0" fmla="*/ 0 h 776013"/>
              <a:gd name="connsiteX1" fmla="*/ 5944533 w 5944533"/>
              <a:gd name="connsiteY1" fmla="*/ 0 h 776013"/>
              <a:gd name="connsiteX2" fmla="*/ 5944533 w 5944533"/>
              <a:gd name="connsiteY2" fmla="*/ 776013 h 776013"/>
              <a:gd name="connsiteX3" fmla="*/ 0 w 5944533"/>
              <a:gd name="connsiteY3" fmla="*/ 776013 h 776013"/>
              <a:gd name="connsiteX4" fmla="*/ 0 w 5944533"/>
              <a:gd name="connsiteY4" fmla="*/ 0 h 77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4533" h="776013">
                <a:moveTo>
                  <a:pt x="0" y="0"/>
                </a:moveTo>
                <a:lnTo>
                  <a:pt x="5944533" y="0"/>
                </a:lnTo>
                <a:lnTo>
                  <a:pt x="5944533" y="776013"/>
                </a:lnTo>
                <a:lnTo>
                  <a:pt x="0" y="77601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ar-EG" sz="24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Question word</a:t>
            </a: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+ do + Plural Subject  + base verb?</a:t>
            </a:r>
          </a:p>
        </p:txBody>
      </p:sp>
      <p:sp>
        <p:nvSpPr>
          <p:cNvPr id="19" name="Freeform 18"/>
          <p:cNvSpPr/>
          <p:nvPr/>
        </p:nvSpPr>
        <p:spPr>
          <a:xfrm>
            <a:off x="394541" y="3874963"/>
            <a:ext cx="1283698" cy="1893539"/>
          </a:xfrm>
          <a:custGeom>
            <a:avLst/>
            <a:gdLst>
              <a:gd name="connsiteX0" fmla="*/ 0 w 1634256"/>
              <a:gd name="connsiteY0" fmla="*/ 0 h 1455238"/>
              <a:gd name="connsiteX1" fmla="*/ 1634256 w 1634256"/>
              <a:gd name="connsiteY1" fmla="*/ 0 h 1455238"/>
              <a:gd name="connsiteX2" fmla="*/ 1634256 w 1634256"/>
              <a:gd name="connsiteY2" fmla="*/ 1455238 h 1455238"/>
              <a:gd name="connsiteX3" fmla="*/ 0 w 1634256"/>
              <a:gd name="connsiteY3" fmla="*/ 1455238 h 1455238"/>
              <a:gd name="connsiteX4" fmla="*/ 0 w 1634256"/>
              <a:gd name="connsiteY4" fmla="*/ 0 h 145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4256" h="1455238">
                <a:moveTo>
                  <a:pt x="0" y="0"/>
                </a:moveTo>
                <a:lnTo>
                  <a:pt x="1634256" y="0"/>
                </a:lnTo>
                <a:lnTo>
                  <a:pt x="1634256" y="1455238"/>
                </a:lnTo>
                <a:lnTo>
                  <a:pt x="0" y="14552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She </a:t>
            </a:r>
          </a:p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EG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֎</a:t>
            </a:r>
            <a:r>
              <a:rPr lang="en-US" sz="2400" b="1" kern="1200" dirty="0">
                <a:solidFill>
                  <a:schemeClr val="tx1"/>
                </a:solidFill>
                <a:latin typeface="Arial Black" panose="020B0A04020102020204" pitchFamily="34" charset="0"/>
              </a:rPr>
              <a:t> It</a:t>
            </a:r>
          </a:p>
        </p:txBody>
      </p:sp>
      <p:sp>
        <p:nvSpPr>
          <p:cNvPr id="20" name="Freeform 19"/>
          <p:cNvSpPr/>
          <p:nvPr/>
        </p:nvSpPr>
        <p:spPr>
          <a:xfrm>
            <a:off x="2328794" y="3758226"/>
            <a:ext cx="9573646" cy="477997"/>
          </a:xfrm>
          <a:custGeom>
            <a:avLst/>
            <a:gdLst>
              <a:gd name="connsiteX0" fmla="*/ 0 w 5749762"/>
              <a:gd name="connsiteY0" fmla="*/ 0 h 791384"/>
              <a:gd name="connsiteX1" fmla="*/ 5749762 w 5749762"/>
              <a:gd name="connsiteY1" fmla="*/ 0 h 791384"/>
              <a:gd name="connsiteX2" fmla="*/ 5749762 w 5749762"/>
              <a:gd name="connsiteY2" fmla="*/ 791384 h 791384"/>
              <a:gd name="connsiteX3" fmla="*/ 0 w 5749762"/>
              <a:gd name="connsiteY3" fmla="*/ 791384 h 791384"/>
              <a:gd name="connsiteX4" fmla="*/ 0 w 5749762"/>
              <a:gd name="connsiteY4" fmla="*/ 0 h 79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9762" h="791384">
                <a:moveTo>
                  <a:pt x="0" y="0"/>
                </a:moveTo>
                <a:lnTo>
                  <a:pt x="5749762" y="0"/>
                </a:lnTo>
                <a:lnTo>
                  <a:pt x="5749762" y="791384"/>
                </a:lnTo>
                <a:lnTo>
                  <a:pt x="0" y="7913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ar-EG" sz="2400" b="1" kern="1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֎</a:t>
            </a: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  <a:cs typeface="Lucida Sans Unicode" panose="020B0602030504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Question word</a:t>
            </a:r>
            <a:r>
              <a:rPr lang="en-US" sz="2400" b="1" kern="1200" dirty="0">
                <a:solidFill>
                  <a:srgbClr val="0070C0"/>
                </a:solidFill>
                <a:latin typeface="Arial Black" panose="020B0A04020102020204" pitchFamily="34" charset="0"/>
                <a:cs typeface="Lucida Sans Unicode" panose="020B0602030504020204" pitchFamily="34" charset="0"/>
              </a:rPr>
              <a:t> + Singular Subject + does + </a:t>
            </a:r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base verb? </a:t>
            </a:r>
            <a:endParaRPr lang="en-US" sz="2400" b="1" kern="1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29583" y="25815"/>
            <a:ext cx="5593404" cy="405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Arial Black" panose="020B0A04020102020204" pitchFamily="34" charset="0"/>
              </a:rPr>
              <a:t>Question form </a:t>
            </a:r>
            <a:r>
              <a:rPr lang="ar-EG" sz="3200" dirty="0">
                <a:solidFill>
                  <a:prstClr val="white"/>
                </a:solidFill>
                <a:latin typeface="Arial Black" panose="020B0A04020102020204" pitchFamily="34" charset="0"/>
              </a:rPr>
              <a:t>النفى</a:t>
            </a:r>
            <a:endParaRPr lang="en-US" sz="32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551557" y="2456293"/>
            <a:ext cx="7667946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 Where do you live?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462096" y="1704873"/>
            <a:ext cx="7757407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I live in a small village in Giza.   (Where)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306447" y="5455211"/>
            <a:ext cx="7771408" cy="49992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0070C0"/>
                </a:solidFill>
                <a:latin typeface="Arial Black" pitchFamily="34" charset="0"/>
              </a:rPr>
              <a:t> Where does your father work?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16986" y="4703791"/>
            <a:ext cx="7860869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latin typeface="Arial Black" pitchFamily="34" charset="0"/>
              </a:rPr>
              <a:t> My father works in a bid company. (Where)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8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98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5" grpId="0" build="p" animBg="1"/>
      <p:bldP spid="16" grpId="0" build="p" animBg="1"/>
      <p:bldP spid="19" grpId="0" build="p" animBg="1"/>
      <p:bldP spid="20" grpId="0" build="p" animBg="1"/>
      <p:bldP spid="23" grpId="0" animBg="1"/>
      <p:bldP spid="24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2628926" y="350842"/>
            <a:ext cx="45719" cy="45719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9" name="Rounded Rectangle 18"/>
          <p:cNvSpPr/>
          <p:nvPr/>
        </p:nvSpPr>
        <p:spPr>
          <a:xfrm>
            <a:off x="205746" y="2473051"/>
            <a:ext cx="2468900" cy="35769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Rectangle 19"/>
          <p:cNvSpPr/>
          <p:nvPr/>
        </p:nvSpPr>
        <p:spPr>
          <a:xfrm>
            <a:off x="340468" y="1477121"/>
            <a:ext cx="11404806" cy="2297211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600200">
              <a:lnSpc>
                <a:spcPct val="90000"/>
              </a:lnSpc>
              <a:spcBef>
                <a:spcPct val="0"/>
              </a:spcBef>
            </a:pPr>
            <a:r>
              <a:rPr lang="ar-E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֎</a:t>
            </a:r>
            <a:r>
              <a:rPr lang="en-US" sz="2800" b="1" dirty="0">
                <a:solidFill>
                  <a:srgbClr val="0070C0"/>
                </a:solidFill>
              </a:rPr>
              <a:t>How_____________ you spend your summer holiday? </a:t>
            </a:r>
            <a:r>
              <a:rPr lang="ar-EG" sz="2800" b="1" dirty="0">
                <a:solidFill>
                  <a:srgbClr val="0070C0"/>
                </a:solidFill>
              </a:rPr>
              <a:t> </a:t>
            </a:r>
            <a:endParaRPr lang="en-US" sz="2800" b="1" dirty="0">
              <a:solidFill>
                <a:srgbClr val="0070C0"/>
              </a:solidFill>
            </a:endParaRPr>
          </a:p>
          <a:p>
            <a:pPr marL="514350" lvl="0" indent="-514350" defTabSz="16002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does      </a:t>
            </a:r>
          </a:p>
          <a:p>
            <a:pPr marL="514350" lvl="0" indent="-514350" defTabSz="16002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dirty="0">
                <a:solidFill>
                  <a:srgbClr val="FF0000"/>
                </a:solidFill>
              </a:rPr>
              <a:t>do </a:t>
            </a:r>
            <a:r>
              <a:rPr lang="en-US" sz="2800" b="1" dirty="0">
                <a:solidFill>
                  <a:srgbClr val="FF0000"/>
                </a:solidFill>
              </a:rPr>
              <a:t>    </a:t>
            </a:r>
          </a:p>
          <a:p>
            <a:pPr marL="514350" lvl="0" indent="-514350" defTabSz="16002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did      </a:t>
            </a:r>
          </a:p>
          <a:p>
            <a:pPr marL="514350" lvl="0" indent="-514350" defTabSz="16002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en-US" sz="2800" b="1" dirty="0">
                <a:solidFill>
                  <a:srgbClr val="FF0000"/>
                </a:solidFill>
              </a:rPr>
              <a:t>are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1512" y="4815191"/>
            <a:ext cx="2034759" cy="372925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6" name="Rectangle 15"/>
          <p:cNvSpPr/>
          <p:nvPr/>
        </p:nvSpPr>
        <p:spPr>
          <a:xfrm>
            <a:off x="340468" y="3838115"/>
            <a:ext cx="11364100" cy="2297211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600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E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֎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How……your father often go to work?</a:t>
            </a:r>
          </a:p>
          <a:p>
            <a:pPr marL="514350" indent="-514350" defTabSz="1600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lphaLcParenR"/>
            </a:pPr>
            <a:r>
              <a:rPr lang="en-US" sz="2800" b="1" dirty="0">
                <a:solidFill>
                  <a:srgbClr val="C00000"/>
                </a:solidFill>
              </a:rPr>
              <a:t>is	</a:t>
            </a:r>
          </a:p>
          <a:p>
            <a:pPr marL="514350" indent="-514350" defTabSz="1600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lphaLcParenR"/>
            </a:pPr>
            <a:r>
              <a:rPr lang="en-US" sz="2800" b="1" dirty="0">
                <a:solidFill>
                  <a:srgbClr val="C00000"/>
                </a:solidFill>
              </a:rPr>
              <a:t>does      </a:t>
            </a:r>
          </a:p>
          <a:p>
            <a:pPr marL="514350" indent="-514350" defTabSz="1600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lphaLcParenR"/>
            </a:pPr>
            <a:r>
              <a:rPr lang="en-US" sz="2800" b="1" dirty="0">
                <a:solidFill>
                  <a:srgbClr val="C00000"/>
                </a:solidFill>
              </a:rPr>
              <a:t>do        </a:t>
            </a:r>
          </a:p>
          <a:p>
            <a:pPr marL="514350" indent="-514350" defTabSz="1600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lphaLcParenR"/>
            </a:pPr>
            <a:r>
              <a:rPr lang="en-US" sz="2800" b="1" dirty="0">
                <a:solidFill>
                  <a:srgbClr val="C00000"/>
                </a:solidFill>
              </a:rPr>
              <a:t>did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73826" y="736114"/>
            <a:ext cx="5573950" cy="54779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 Black" panose="020B0A04020102020204" pitchFamily="34" charset="0"/>
              </a:rPr>
              <a:t>How + do + S + Base verb? </a:t>
            </a:r>
          </a:p>
        </p:txBody>
      </p:sp>
      <p:sp>
        <p:nvSpPr>
          <p:cNvPr id="17" name="Cloud 16"/>
          <p:cNvSpPr/>
          <p:nvPr/>
        </p:nvSpPr>
        <p:spPr>
          <a:xfrm>
            <a:off x="6042872" y="736114"/>
            <a:ext cx="5854056" cy="54779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 Black" panose="020B0A04020102020204" pitchFamily="34" charset="0"/>
              </a:rPr>
              <a:t>How + does + S + Base verb? </a:t>
            </a:r>
          </a:p>
        </p:txBody>
      </p:sp>
      <p:sp>
        <p:nvSpPr>
          <p:cNvPr id="13" name="Snip and Round Single Corner Rectangle 12"/>
          <p:cNvSpPr/>
          <p:nvPr/>
        </p:nvSpPr>
        <p:spPr>
          <a:xfrm>
            <a:off x="3796919" y="66081"/>
            <a:ext cx="3638144" cy="359664"/>
          </a:xfrm>
          <a:prstGeom prst="snip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/>
              <a:t> Present simple </a:t>
            </a:r>
            <a:endParaRPr lang="en-US" sz="3200" b="1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9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8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5" grpId="0" animBg="1"/>
      <p:bldP spid="16" grpId="0" animBg="1"/>
      <p:bldP spid="14" grpId="0" animBg="1"/>
      <p:bldP spid="17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42330</TotalTime>
  <Words>1720</Words>
  <Application>Microsoft Office PowerPoint</Application>
  <PresentationFormat>Widescreen</PresentationFormat>
  <Paragraphs>368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Arial Rounded MT Bold</vt:lpstr>
      <vt:lpstr>BlackChancery</vt:lpstr>
      <vt:lpstr>Calibri</vt:lpstr>
      <vt:lpstr>Times New Roman</vt:lpstr>
      <vt:lpstr>Wingdings</vt:lpstr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ALMASA</dc:creator>
  <cp:lastModifiedBy>Mr. Walid Allam</cp:lastModifiedBy>
  <cp:revision>625</cp:revision>
  <dcterms:created xsi:type="dcterms:W3CDTF">2021-03-31T20:32:27Z</dcterms:created>
  <dcterms:modified xsi:type="dcterms:W3CDTF">2026-07-25T21:11:24Z</dcterms:modified>
</cp:coreProperties>
</file>