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2"/>
  </p:notesMasterIdLst>
  <p:sldIdLst>
    <p:sldId id="917" r:id="rId2"/>
    <p:sldId id="918" r:id="rId3"/>
    <p:sldId id="919" r:id="rId4"/>
    <p:sldId id="920" r:id="rId5"/>
    <p:sldId id="921" r:id="rId6"/>
    <p:sldId id="922" r:id="rId7"/>
    <p:sldId id="897" r:id="rId8"/>
    <p:sldId id="923" r:id="rId9"/>
    <p:sldId id="924" r:id="rId10"/>
    <p:sldId id="92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71" autoAdjust="0"/>
    <p:restoredTop sz="94602" autoAdjust="0"/>
  </p:normalViewPr>
  <p:slideViewPr>
    <p:cSldViewPr snapToGrid="0">
      <p:cViewPr varScale="1">
        <p:scale>
          <a:sx n="63" d="100"/>
          <a:sy n="63" d="100"/>
        </p:scale>
        <p:origin x="-1002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436BC-5A0A-4EA8-B376-072625810A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FC906-C703-44DA-9401-F80A0D0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40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6866-397B-4517-9D80-440912D069CC}" type="datetime1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7CA98-4B73-4B27-8BE8-B31320461D26}" type="datetime1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CC15-7D0F-42A3-B61D-84C0276FE8F9}" type="datetime1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4F90-F0CE-4472-9C11-59A75245246F}" type="datetime1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AFC9-0B78-4E9A-9C1B-4DF3FBCFC04A}" type="datetime1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7D92-2EDC-47C2-A71A-FE7FEB005149}" type="datetime1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533F-2B10-4E86-8519-BB7B7E2DDFDD}" type="datetime1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D020-C9B0-494A-AC13-A3247D05E3B9}" type="datetime1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C1DA-96E3-4D79-9B16-21C027D7956B}" type="datetime1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F7A6-B658-4BF6-8239-73D4C25D2A30}" type="datetime1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BAC75-4D10-436E-9482-98BBA4F9FC1B}" type="datetime1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E47EF62-87E4-4AD9-8C80-E1EC1B5B9ED3}" type="datetime1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AAB9135-4EC2-4EC8-839D-89586981CD6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>
          <a:xfrm>
            <a:off x="1306631" y="1397268"/>
            <a:ext cx="9761495" cy="3952452"/>
          </a:xfrm>
          <a:prstGeom prst="wedgeEllipseCallout">
            <a:avLst>
              <a:gd name="adj1" fmla="val -50918"/>
              <a:gd name="adj2" fmla="val -31891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FF0000"/>
                </a:solidFill>
              </a:rPr>
              <a:t>Practical Grammar </a:t>
            </a:r>
            <a:r>
              <a:rPr lang="en-US" sz="4800" b="1" dirty="0" smtClean="0">
                <a:solidFill>
                  <a:srgbClr val="002060"/>
                </a:solidFill>
              </a:rPr>
              <a:t>Present Continuous Tense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2926835" y="1115156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779826" y="1553129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652735" y="2793492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1203754" y="4394477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2638799" y="4960112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4590275" y="849376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4308163" y="5315226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6512755" y="5534682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8200277" y="5427851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606696" y="4833389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702267" y="4284888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11159236" y="3012948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10492054" y="1772585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8640161" y="1065307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6582005" y="850438"/>
            <a:ext cx="576072" cy="4389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28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90722" y="2106085"/>
            <a:ext cx="11028619" cy="49992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0070C0"/>
                </a:solidFill>
                <a:latin typeface="Arial Black" pitchFamily="34" charset="0"/>
              </a:rPr>
              <a:t>Today, she is singing songs.</a:t>
            </a:r>
            <a:r>
              <a:rPr lang="en-GB" sz="2400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endParaRPr lang="en-GB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76661" y="1354665"/>
            <a:ext cx="11225231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r>
              <a:rPr lang="en-US" sz="2400" b="1" dirty="0">
                <a:solidFill>
                  <a:srgbClr val="C00000"/>
                </a:solidFill>
                <a:latin typeface="Arial Black" pitchFamily="34" charset="0"/>
              </a:rPr>
              <a:t> 1) </a:t>
            </a:r>
            <a:r>
              <a:rPr lang="en-US" sz="2400" b="1" dirty="0" smtClean="0">
                <a:solidFill>
                  <a:srgbClr val="C00000"/>
                </a:solidFill>
                <a:latin typeface="Arial Black" pitchFamily="34" charset="0"/>
              </a:rPr>
              <a:t>She sings songs every day. (Today)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4325" y="3591848"/>
            <a:ext cx="10935016" cy="49992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 smtClean="0">
                <a:solidFill>
                  <a:srgbClr val="0070C0"/>
                </a:solidFill>
                <a:latin typeface="Arial Black" pitchFamily="34" charset="0"/>
              </a:rPr>
              <a:t>Is She walking to school. </a:t>
            </a:r>
            <a:endParaRPr lang="en-GB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662" y="2889895"/>
            <a:ext cx="11069582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r>
              <a:rPr lang="en-US" sz="2400" b="1" dirty="0">
                <a:solidFill>
                  <a:srgbClr val="C00000"/>
                </a:solidFill>
                <a:latin typeface="Arial Black" pitchFamily="34" charset="0"/>
              </a:rPr>
              <a:t> 2) </a:t>
            </a:r>
            <a:r>
              <a:rPr lang="en-US" sz="2400" b="1" dirty="0" smtClean="0">
                <a:solidFill>
                  <a:srgbClr val="C00000"/>
                </a:solidFill>
                <a:latin typeface="Arial Black" pitchFamily="34" charset="0"/>
              </a:rPr>
              <a:t>Does she walk to school every day?  (walking)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41503" y="5134259"/>
            <a:ext cx="10669920" cy="49992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 smtClean="0">
                <a:solidFill>
                  <a:srgbClr val="0070C0"/>
                </a:solidFill>
                <a:latin typeface="Arial Black" pitchFamily="34" charset="0"/>
              </a:rPr>
              <a:t>Where are you going?</a:t>
            </a:r>
            <a:endParaRPr lang="en-GB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7422" y="4451372"/>
            <a:ext cx="10798603" cy="51352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lvl="0"/>
            <a:r>
              <a:rPr lang="en-US" sz="2400" b="1" dirty="0" smtClean="0">
                <a:solidFill>
                  <a:srgbClr val="C00000"/>
                </a:solidFill>
                <a:latin typeface="Arial Black" pitchFamily="34" charset="0"/>
              </a:rPr>
              <a:t>3) We are going to the library. (ask a question) (where)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457860" y="741552"/>
            <a:ext cx="7054149" cy="430887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335408" lvl="1"/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ea typeface="UKIJ Bom"/>
                <a:cs typeface="UKIJ Bom"/>
                <a:sym typeface="UKIJ Bom"/>
              </a:rPr>
              <a:t>Rewrite the following sentences:</a:t>
            </a:r>
            <a:endParaRPr lang="en-GB" sz="2800" b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ea typeface="UKIJ Bom"/>
              <a:cs typeface="UKIJ Bom"/>
              <a:sym typeface="UKIJ Bom"/>
            </a:endParaRPr>
          </a:p>
        </p:txBody>
      </p:sp>
      <p:sp>
        <p:nvSpPr>
          <p:cNvPr id="1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10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880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5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496107" y="5505885"/>
            <a:ext cx="4332642" cy="375639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us 9"/>
          <p:cNvSpPr/>
          <p:nvPr/>
        </p:nvSpPr>
        <p:spPr>
          <a:xfrm>
            <a:off x="5948295" y="1402011"/>
            <a:ext cx="639506" cy="1323384"/>
          </a:xfrm>
          <a:prstGeom prst="mathPlus">
            <a:avLst/>
          </a:prstGeom>
          <a:solidFill>
            <a:srgbClr val="5B9BD5"/>
          </a:solidFill>
          <a:ln w="40000" cap="flat" cmpd="sng" algn="ctr">
            <a:solidFill>
              <a:srgbClr val="5B9BD5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/>
          </a:p>
        </p:txBody>
      </p:sp>
      <p:sp>
        <p:nvSpPr>
          <p:cNvPr id="19" name="Oval Callout 18"/>
          <p:cNvSpPr/>
          <p:nvPr/>
        </p:nvSpPr>
        <p:spPr>
          <a:xfrm>
            <a:off x="430750" y="1260607"/>
            <a:ext cx="2954474" cy="1188693"/>
          </a:xfrm>
          <a:prstGeom prst="wedgeEllipseCallout">
            <a:avLst>
              <a:gd name="adj1" fmla="val 70675"/>
              <a:gd name="adj2" fmla="val 6014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Affirmative form</a:t>
            </a:r>
            <a:r>
              <a:rPr lang="ar-EG" sz="2800" b="1" dirty="0">
                <a:solidFill>
                  <a:srgbClr val="FF0000"/>
                </a:solidFill>
              </a:rPr>
              <a:t>الاثبات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93387" y="3336613"/>
            <a:ext cx="11214563" cy="2704283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486" indent="-571486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1"/>
                </a:solidFill>
              </a:rPr>
              <a:t>My mother ………………… in the kitchen right now.</a:t>
            </a:r>
            <a:endParaRPr lang="en-GB" sz="3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a) cooked</a:t>
            </a:r>
          </a:p>
          <a:p>
            <a:pPr marL="457200" indent="-457200">
              <a:buAutoNum type="alphaLcParenR" startAt="2"/>
            </a:pPr>
            <a:r>
              <a:rPr lang="en-US" sz="3200" b="1" dirty="0" smtClean="0">
                <a:solidFill>
                  <a:srgbClr val="FF0000"/>
                </a:solidFill>
              </a:rPr>
              <a:t>cooks</a:t>
            </a:r>
          </a:p>
          <a:p>
            <a:pPr marL="457200" indent="-457200">
              <a:buAutoNum type="alphaLcParenR" startAt="2"/>
            </a:pPr>
            <a:r>
              <a:rPr lang="en-US" sz="3200" b="1" dirty="0" smtClean="0">
                <a:solidFill>
                  <a:srgbClr val="FF0000"/>
                </a:solidFill>
              </a:rPr>
              <a:t>will cook</a:t>
            </a:r>
          </a:p>
          <a:p>
            <a:pPr marL="457200" indent="-457200">
              <a:buAutoNum type="alphaLcParenR" startAt="2"/>
            </a:pPr>
            <a:r>
              <a:rPr lang="en-US" sz="3200" b="1" dirty="0" smtClean="0">
                <a:solidFill>
                  <a:srgbClr val="FF0000"/>
                </a:solidFill>
              </a:rPr>
              <a:t>is cooking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1" name="Flowchart: Preparation 20"/>
          <p:cNvSpPr/>
          <p:nvPr/>
        </p:nvSpPr>
        <p:spPr>
          <a:xfrm>
            <a:off x="4129983" y="1161793"/>
            <a:ext cx="1687157" cy="480436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lowchart: Preparation 21"/>
          <p:cNvSpPr/>
          <p:nvPr/>
        </p:nvSpPr>
        <p:spPr>
          <a:xfrm>
            <a:off x="4201491" y="1844389"/>
            <a:ext cx="1634342" cy="464584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lowchart: Preparation 14"/>
          <p:cNvSpPr/>
          <p:nvPr/>
        </p:nvSpPr>
        <p:spPr>
          <a:xfrm>
            <a:off x="4313953" y="2432188"/>
            <a:ext cx="1634342" cy="464584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lowchart: Preparation 19"/>
          <p:cNvSpPr/>
          <p:nvPr/>
        </p:nvSpPr>
        <p:spPr>
          <a:xfrm>
            <a:off x="6762933" y="1642230"/>
            <a:ext cx="2439433" cy="689358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Ving.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orizontal Scroll 15"/>
          <p:cNvSpPr/>
          <p:nvPr/>
        </p:nvSpPr>
        <p:spPr>
          <a:xfrm>
            <a:off x="3160765" y="0"/>
            <a:ext cx="5584401" cy="525294"/>
          </a:xfrm>
          <a:prstGeom prst="horizontalScroll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Present Continuous Tense</a:t>
            </a:r>
            <a:endParaRPr lang="en-US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2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583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0" grpId="0" animBg="1"/>
      <p:bldP spid="19" grpId="0" animBg="1"/>
      <p:bldP spid="32" grpId="0" animBg="1"/>
      <p:bldP spid="21" grpId="0" animBg="1"/>
      <p:bldP spid="22" grpId="0" animBg="1"/>
      <p:bldP spid="15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430750" y="4027251"/>
            <a:ext cx="4332642" cy="375639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us 9"/>
          <p:cNvSpPr/>
          <p:nvPr/>
        </p:nvSpPr>
        <p:spPr>
          <a:xfrm>
            <a:off x="6071257" y="1402011"/>
            <a:ext cx="639506" cy="1323384"/>
          </a:xfrm>
          <a:prstGeom prst="mathPlus">
            <a:avLst/>
          </a:prstGeom>
          <a:solidFill>
            <a:srgbClr val="5B9BD5"/>
          </a:solidFill>
          <a:ln w="40000" cap="flat" cmpd="sng" algn="ctr">
            <a:solidFill>
              <a:srgbClr val="5B9BD5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/>
          </a:p>
        </p:txBody>
      </p:sp>
      <p:sp>
        <p:nvSpPr>
          <p:cNvPr id="19" name="Oval Callout 18"/>
          <p:cNvSpPr/>
          <p:nvPr/>
        </p:nvSpPr>
        <p:spPr>
          <a:xfrm>
            <a:off x="245925" y="1292135"/>
            <a:ext cx="2954474" cy="1188693"/>
          </a:xfrm>
          <a:prstGeom prst="wedgeEllipseCallout">
            <a:avLst>
              <a:gd name="adj1" fmla="val 70675"/>
              <a:gd name="adj2" fmla="val 6014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Negative form</a:t>
            </a:r>
            <a:r>
              <a:rPr lang="ar-EG" sz="2800" b="1" dirty="0" smtClean="0">
                <a:solidFill>
                  <a:srgbClr val="FF0000"/>
                </a:solidFill>
              </a:rPr>
              <a:t>النفى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2722" y="3399869"/>
            <a:ext cx="11077071" cy="2543731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486" indent="-571486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1"/>
                </a:solidFill>
              </a:rPr>
              <a:t>We </a:t>
            </a:r>
            <a:r>
              <a:rPr lang="en-US" sz="2800" b="1" dirty="0" smtClean="0">
                <a:solidFill>
                  <a:schemeClr val="tx1"/>
                </a:solidFill>
              </a:rPr>
              <a:t>………….. by metro. We are driving to our destination.</a:t>
            </a:r>
            <a:r>
              <a:rPr lang="ar-EG" sz="2800" b="1" dirty="0" smtClean="0">
                <a:solidFill>
                  <a:schemeClr val="tx1"/>
                </a:solidFill>
              </a:rPr>
              <a:t> </a:t>
            </a:r>
            <a:r>
              <a:rPr lang="en-GB" sz="2800" b="1" dirty="0" smtClean="0">
                <a:solidFill>
                  <a:schemeClr val="tx1"/>
                </a:solidFill>
              </a:rPr>
              <a:t>    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a) aren’t going</a:t>
            </a:r>
          </a:p>
          <a:p>
            <a:pPr marL="457200" indent="-457200">
              <a:buAutoNum type="alphaLcParenR" startAt="2"/>
            </a:pPr>
            <a:r>
              <a:rPr lang="en-US" sz="2800" b="1" dirty="0" smtClean="0">
                <a:solidFill>
                  <a:srgbClr val="FF0000"/>
                </a:solidFill>
              </a:rPr>
              <a:t>don’t go</a:t>
            </a:r>
          </a:p>
          <a:p>
            <a:pPr marL="457200" indent="-457200">
              <a:buAutoNum type="alphaLcParenR" startAt="2"/>
            </a:pPr>
            <a:r>
              <a:rPr lang="en-US" sz="2800" b="1" dirty="0" smtClean="0">
                <a:solidFill>
                  <a:srgbClr val="FF0000"/>
                </a:solidFill>
              </a:rPr>
              <a:t>didn’t go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indent="-457200">
              <a:buAutoNum type="alphaLcParenR" startAt="2"/>
            </a:pPr>
            <a:r>
              <a:rPr lang="en-US" sz="2800" b="1" dirty="0" smtClean="0">
                <a:solidFill>
                  <a:srgbClr val="FF0000"/>
                </a:solidFill>
              </a:rPr>
              <a:t>haven’t gone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Flowchart: Preparation 20"/>
          <p:cNvSpPr/>
          <p:nvPr/>
        </p:nvSpPr>
        <p:spPr>
          <a:xfrm>
            <a:off x="3628417" y="1161793"/>
            <a:ext cx="2188723" cy="480436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 not</a:t>
            </a:r>
            <a:endParaRPr lang="en-US" sz="1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lowchart: Preparation 21"/>
          <p:cNvSpPr/>
          <p:nvPr/>
        </p:nvSpPr>
        <p:spPr>
          <a:xfrm>
            <a:off x="3715626" y="1844389"/>
            <a:ext cx="2120207" cy="464584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sn’t </a:t>
            </a:r>
            <a:endParaRPr lang="en-US" sz="1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lowchart: Preparation 14"/>
          <p:cNvSpPr/>
          <p:nvPr/>
        </p:nvSpPr>
        <p:spPr>
          <a:xfrm>
            <a:off x="3769720" y="2480828"/>
            <a:ext cx="2120207" cy="464584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ren’t</a:t>
            </a:r>
            <a:endParaRPr lang="en-US" sz="1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lowchart: Preparation 19"/>
          <p:cNvSpPr/>
          <p:nvPr/>
        </p:nvSpPr>
        <p:spPr>
          <a:xfrm>
            <a:off x="6860209" y="1642230"/>
            <a:ext cx="2050327" cy="666744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Ving.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3160765" y="0"/>
            <a:ext cx="5584401" cy="525294"/>
          </a:xfrm>
          <a:prstGeom prst="horizontalScroll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Present Continuous Tense</a:t>
            </a:r>
            <a:endParaRPr lang="en-US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3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828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0" grpId="0" animBg="1"/>
      <p:bldP spid="19" grpId="0" animBg="1"/>
      <p:bldP spid="32" grpId="0" animBg="1"/>
      <p:bldP spid="21" grpId="0" animBg="1"/>
      <p:bldP spid="22" grpId="0" animBg="1"/>
      <p:bldP spid="15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430750" y="4134259"/>
            <a:ext cx="4332642" cy="375639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us 9"/>
          <p:cNvSpPr/>
          <p:nvPr/>
        </p:nvSpPr>
        <p:spPr>
          <a:xfrm>
            <a:off x="5948295" y="1572005"/>
            <a:ext cx="639506" cy="978286"/>
          </a:xfrm>
          <a:prstGeom prst="mathPlus">
            <a:avLst/>
          </a:prstGeom>
          <a:solidFill>
            <a:srgbClr val="5B9BD5"/>
          </a:solidFill>
          <a:ln w="40000" cap="flat" cmpd="sng" algn="ctr">
            <a:solidFill>
              <a:srgbClr val="5B9BD5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/>
          </a:p>
        </p:txBody>
      </p:sp>
      <p:sp>
        <p:nvSpPr>
          <p:cNvPr id="11" name="Rectangle 10"/>
          <p:cNvSpPr/>
          <p:nvPr/>
        </p:nvSpPr>
        <p:spPr>
          <a:xfrm>
            <a:off x="6755595" y="1747109"/>
            <a:ext cx="1989571" cy="6765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 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Callout 18"/>
          <p:cNvSpPr/>
          <p:nvPr/>
        </p:nvSpPr>
        <p:spPr>
          <a:xfrm>
            <a:off x="430750" y="1260607"/>
            <a:ext cx="2954474" cy="1188693"/>
          </a:xfrm>
          <a:prstGeom prst="wedgeEllipseCallout">
            <a:avLst>
              <a:gd name="adj1" fmla="val 70675"/>
              <a:gd name="adj2" fmla="val 6014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Question  form</a:t>
            </a:r>
            <a:r>
              <a:rPr lang="ar-EG" sz="2800" b="1" dirty="0" smtClean="0">
                <a:solidFill>
                  <a:srgbClr val="FF0000"/>
                </a:solidFill>
              </a:rPr>
              <a:t>السؤال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93387" y="3336613"/>
            <a:ext cx="11214563" cy="2704283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486" indent="-571486">
              <a:buFont typeface="Wingdings" panose="05000000000000000000" pitchFamily="2" charset="2"/>
              <a:buChar char="q"/>
            </a:pPr>
            <a:r>
              <a:rPr lang="en-US" sz="2800" b="1" dirty="0" smtClean="0">
                <a:solidFill>
                  <a:schemeClr val="tx1"/>
                </a:solidFill>
              </a:rPr>
              <a:t>………………travelling next week?</a:t>
            </a:r>
            <a:endParaRPr lang="en-GB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a) Are you </a:t>
            </a:r>
          </a:p>
          <a:p>
            <a:pPr marL="457200" indent="-457200">
              <a:buAutoNum type="alphaLcParenR" startAt="2"/>
            </a:pPr>
            <a:r>
              <a:rPr lang="en-US" sz="2800" b="1" dirty="0" smtClean="0">
                <a:solidFill>
                  <a:srgbClr val="FF0000"/>
                </a:solidFill>
              </a:rPr>
              <a:t>Did you  </a:t>
            </a:r>
          </a:p>
          <a:p>
            <a:pPr marL="457200" indent="-457200">
              <a:buAutoNum type="alphaLcParenR" startAt="2"/>
            </a:pPr>
            <a:r>
              <a:rPr lang="en-US" sz="2800" b="1" dirty="0" smtClean="0">
                <a:solidFill>
                  <a:srgbClr val="FF0000"/>
                </a:solidFill>
              </a:rPr>
              <a:t>Have you </a:t>
            </a:r>
          </a:p>
          <a:p>
            <a:pPr marL="457200" indent="-457200">
              <a:buAutoNum type="alphaLcParenR" startAt="2"/>
            </a:pPr>
            <a:r>
              <a:rPr lang="en-US" sz="2800" b="1" dirty="0" smtClean="0">
                <a:solidFill>
                  <a:srgbClr val="FF0000"/>
                </a:solidFill>
              </a:rPr>
              <a:t>Will you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Flowchart: Preparation 20"/>
          <p:cNvSpPr/>
          <p:nvPr/>
        </p:nvSpPr>
        <p:spPr>
          <a:xfrm>
            <a:off x="4129983" y="1161793"/>
            <a:ext cx="1687157" cy="480436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lowchart: Preparation 21"/>
          <p:cNvSpPr/>
          <p:nvPr/>
        </p:nvSpPr>
        <p:spPr>
          <a:xfrm>
            <a:off x="4201491" y="1844389"/>
            <a:ext cx="1634342" cy="464584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lowchart: Preparation 14"/>
          <p:cNvSpPr/>
          <p:nvPr/>
        </p:nvSpPr>
        <p:spPr>
          <a:xfrm>
            <a:off x="4313953" y="2432188"/>
            <a:ext cx="1634342" cy="464584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lus 17"/>
          <p:cNvSpPr/>
          <p:nvPr/>
        </p:nvSpPr>
        <p:spPr>
          <a:xfrm>
            <a:off x="8853622" y="1622856"/>
            <a:ext cx="639506" cy="978286"/>
          </a:xfrm>
          <a:prstGeom prst="mathPlus">
            <a:avLst/>
          </a:prstGeom>
          <a:solidFill>
            <a:srgbClr val="5B9BD5"/>
          </a:solidFill>
          <a:ln w="40000" cap="flat" cmpd="sng" algn="ctr">
            <a:solidFill>
              <a:srgbClr val="5B9BD5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800"/>
          </a:p>
        </p:txBody>
      </p:sp>
      <p:sp>
        <p:nvSpPr>
          <p:cNvPr id="20" name="Flowchart: Preparation 19"/>
          <p:cNvSpPr/>
          <p:nvPr/>
        </p:nvSpPr>
        <p:spPr>
          <a:xfrm>
            <a:off x="9583954" y="1844389"/>
            <a:ext cx="2223996" cy="535769"/>
          </a:xfrm>
          <a:prstGeom prst="flowChartPreparation">
            <a:avLst/>
          </a:prstGeom>
          <a:blipFill>
            <a:blip r:embed="rId2"/>
            <a:tile tx="0" ty="0" sx="100000" sy="100000" flip="none" algn="tl"/>
          </a:blipFill>
          <a:ln w="40000" cap="flat" cmpd="sng" algn="ctr">
            <a:solidFill>
              <a:srgbClr val="70AD47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smtClean="0">
                <a:solidFill>
                  <a:srgbClr val="FF0000"/>
                </a:solidFill>
                <a:effectLst>
                  <a:glow rad="63500">
                    <a:srgbClr val="A5A5A5">
                      <a:alpha val="40000"/>
                    </a:srgbClr>
                  </a:glo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Ving?</a:t>
            </a: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3160765" y="0"/>
            <a:ext cx="5584401" cy="525294"/>
          </a:xfrm>
          <a:prstGeom prst="horizontalScroll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Present Continuous Tense</a:t>
            </a:r>
            <a:endParaRPr lang="en-US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69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0" grpId="0" animBg="1"/>
      <p:bldP spid="11" grpId="0" animBg="1"/>
      <p:bldP spid="19" grpId="0" animBg="1"/>
      <p:bldP spid="32" grpId="0" animBg="1"/>
      <p:bldP spid="21" grpId="0" animBg="1"/>
      <p:bldP spid="22" grpId="0" animBg="1"/>
      <p:bldP spid="15" grpId="0" animBg="1"/>
      <p:bldP spid="18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Callout 4"/>
          <p:cNvSpPr/>
          <p:nvPr/>
        </p:nvSpPr>
        <p:spPr>
          <a:xfrm>
            <a:off x="2628926" y="350842"/>
            <a:ext cx="45719" cy="4921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" name="Slide Number Placeholder 12"/>
          <p:cNvSpPr txBox="1">
            <a:spLocks/>
          </p:cNvSpPr>
          <p:nvPr/>
        </p:nvSpPr>
        <p:spPr>
          <a:xfrm>
            <a:off x="5324162" y="6149361"/>
            <a:ext cx="1076638" cy="564206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</a:rPr>
              <a:pPr algn="ctr"/>
              <a:t>5</a:t>
            </a:fld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23736" y="593084"/>
            <a:ext cx="1741251" cy="6061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 Black" panose="020B0A04020102020204" pitchFamily="34" charset="0"/>
              </a:rPr>
              <a:t>Look!</a:t>
            </a:r>
            <a:endParaRPr lang="en-GB" sz="2400" b="1" dirty="0">
              <a:latin typeface="Arial Black" panose="020B0A04020102020204" pitchFamily="34" charset="0"/>
            </a:endParaRPr>
          </a:p>
        </p:txBody>
      </p:sp>
      <p:sp>
        <p:nvSpPr>
          <p:cNvPr id="17" name="Cloud 16"/>
          <p:cNvSpPr/>
          <p:nvPr/>
        </p:nvSpPr>
        <p:spPr>
          <a:xfrm>
            <a:off x="1929207" y="858259"/>
            <a:ext cx="2286000" cy="6061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latin typeface="Arial Black" panose="020B0A04020102020204" pitchFamily="34" charset="0"/>
              </a:rPr>
              <a:t>Listen!</a:t>
            </a:r>
          </a:p>
        </p:txBody>
      </p:sp>
      <p:sp>
        <p:nvSpPr>
          <p:cNvPr id="18" name="Cloud 17"/>
          <p:cNvSpPr/>
          <p:nvPr/>
        </p:nvSpPr>
        <p:spPr>
          <a:xfrm>
            <a:off x="4215207" y="593084"/>
            <a:ext cx="4170035" cy="53105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latin typeface="Arial Black" panose="020B0A04020102020204" pitchFamily="34" charset="0"/>
              </a:rPr>
              <a:t> at the moment</a:t>
            </a:r>
          </a:p>
        </p:txBody>
      </p:sp>
      <p:sp>
        <p:nvSpPr>
          <p:cNvPr id="13" name="Horizontal Scroll 12"/>
          <p:cNvSpPr/>
          <p:nvPr/>
        </p:nvSpPr>
        <p:spPr>
          <a:xfrm>
            <a:off x="3394953" y="-29188"/>
            <a:ext cx="4581728" cy="515567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b="1" dirty="0" smtClean="0"/>
              <a:t>Keywords </a:t>
            </a:r>
            <a:r>
              <a:rPr lang="ar-EG" sz="3600" b="1" dirty="0" smtClean="0"/>
              <a:t>الكلمات الدالة</a:t>
            </a:r>
            <a:endParaRPr lang="en-US" sz="3600" b="1" dirty="0"/>
          </a:p>
        </p:txBody>
      </p:sp>
      <p:sp>
        <p:nvSpPr>
          <p:cNvPr id="21" name="Cloud 20"/>
          <p:cNvSpPr/>
          <p:nvPr/>
        </p:nvSpPr>
        <p:spPr>
          <a:xfrm>
            <a:off x="8112817" y="919614"/>
            <a:ext cx="1582417" cy="6061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 Black" panose="020B0A04020102020204" pitchFamily="34" charset="0"/>
              </a:rPr>
              <a:t>Now</a:t>
            </a:r>
            <a:endParaRPr lang="en-GB" sz="2400" b="1" dirty="0">
              <a:latin typeface="Arial Black" panose="020B0A04020102020204" pitchFamily="34" charset="0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9964142" y="943062"/>
            <a:ext cx="1851722" cy="6061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latin typeface="Arial Black" panose="020B0A04020102020204" pitchFamily="34" charset="0"/>
              </a:rPr>
              <a:t>Today</a:t>
            </a:r>
          </a:p>
        </p:txBody>
      </p:sp>
      <p:sp>
        <p:nvSpPr>
          <p:cNvPr id="23" name="Cloud 22"/>
          <p:cNvSpPr/>
          <p:nvPr/>
        </p:nvSpPr>
        <p:spPr>
          <a:xfrm>
            <a:off x="3531140" y="1285057"/>
            <a:ext cx="4581677" cy="47565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latin typeface="Arial Black" panose="020B0A04020102020204" pitchFamily="34" charset="0"/>
              </a:rPr>
              <a:t> at the present time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84325" y="2978984"/>
            <a:ext cx="10935016" cy="643992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 smtClean="0">
                <a:solidFill>
                  <a:srgbClr val="0070C0"/>
                </a:solidFill>
                <a:latin typeface="Arial Black" pitchFamily="34" charset="0"/>
              </a:rPr>
              <a:t>We are studying English now.</a:t>
            </a:r>
            <a:endParaRPr lang="en-GB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7422" y="2140839"/>
            <a:ext cx="10988821" cy="66151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r>
              <a:rPr lang="en-US" sz="2400" b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 Black" pitchFamily="34" charset="0"/>
              </a:rPr>
              <a:t>1) We study English twice a day. (now) 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41503" y="4715955"/>
            <a:ext cx="10669920" cy="643992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 smtClean="0">
                <a:solidFill>
                  <a:srgbClr val="0070C0"/>
                </a:solidFill>
                <a:latin typeface="Arial Black" pitchFamily="34" charset="0"/>
              </a:rPr>
              <a:t>Are you playing football today?</a:t>
            </a:r>
            <a:endParaRPr lang="en-GB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7422" y="3955244"/>
            <a:ext cx="10798603" cy="66151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lvl="0"/>
            <a:r>
              <a:rPr lang="en-US" sz="2400" b="1" dirty="0" smtClean="0">
                <a:solidFill>
                  <a:srgbClr val="C00000"/>
                </a:solidFill>
                <a:latin typeface="Arial Black" pitchFamily="34" charset="0"/>
              </a:rPr>
              <a:t>2) Do you play football every day? (today)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17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Callout 4"/>
          <p:cNvSpPr/>
          <p:nvPr/>
        </p:nvSpPr>
        <p:spPr>
          <a:xfrm>
            <a:off x="2628926" y="350842"/>
            <a:ext cx="45719" cy="4921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" name="Slide Number Placeholder 12"/>
          <p:cNvSpPr txBox="1">
            <a:spLocks/>
          </p:cNvSpPr>
          <p:nvPr/>
        </p:nvSpPr>
        <p:spPr>
          <a:xfrm>
            <a:off x="5324162" y="6149361"/>
            <a:ext cx="1076638" cy="564206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</a:rPr>
              <a:pPr algn="ctr"/>
              <a:t>6</a:t>
            </a:fld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4" name="Cloud 13"/>
          <p:cNvSpPr/>
          <p:nvPr/>
        </p:nvSpPr>
        <p:spPr>
          <a:xfrm>
            <a:off x="3751634" y="593084"/>
            <a:ext cx="3501958" cy="5061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 Black" panose="020B0A04020102020204" pitchFamily="34" charset="0"/>
              </a:rPr>
              <a:t>Now actions</a:t>
            </a:r>
            <a:endParaRPr lang="en-GB" sz="2400" b="1" dirty="0">
              <a:latin typeface="Arial Black" panose="020B0A04020102020204" pitchFamily="34" charset="0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7626485" y="593084"/>
            <a:ext cx="4105072" cy="4283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latin typeface="Arial Black" panose="020B0A04020102020204" pitchFamily="34" charset="0"/>
              </a:rPr>
              <a:t>current events</a:t>
            </a:r>
          </a:p>
        </p:txBody>
      </p:sp>
      <p:sp>
        <p:nvSpPr>
          <p:cNvPr id="13" name="Horizontal Scroll 12"/>
          <p:cNvSpPr/>
          <p:nvPr/>
        </p:nvSpPr>
        <p:spPr>
          <a:xfrm>
            <a:off x="3394953" y="-29188"/>
            <a:ext cx="4581728" cy="515567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smtClean="0"/>
              <a:t>Usage </a:t>
            </a:r>
            <a:r>
              <a:rPr lang="ar-EG" sz="3600" b="1" dirty="0" smtClean="0"/>
              <a:t>الاستخدام </a:t>
            </a:r>
            <a:endParaRPr lang="en-US" sz="3600" b="1" dirty="0"/>
          </a:p>
        </p:txBody>
      </p:sp>
      <p:sp>
        <p:nvSpPr>
          <p:cNvPr id="22" name="Cloud 21"/>
          <p:cNvSpPr/>
          <p:nvPr/>
        </p:nvSpPr>
        <p:spPr>
          <a:xfrm>
            <a:off x="5876463" y="1199248"/>
            <a:ext cx="5939402" cy="50609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latin typeface="Arial Black" panose="020B0A04020102020204" pitchFamily="34" charset="0"/>
              </a:rPr>
              <a:t>future arrangements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84325" y="2978984"/>
            <a:ext cx="10935016" cy="643992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 smtClean="0">
                <a:solidFill>
                  <a:srgbClr val="0070C0"/>
                </a:solidFill>
                <a:latin typeface="Arial Black" pitchFamily="34" charset="0"/>
              </a:rPr>
              <a:t>Hassan is driving to Alex next week.</a:t>
            </a:r>
            <a:endParaRPr lang="en-GB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7422" y="2140839"/>
            <a:ext cx="10988821" cy="66151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r>
              <a:rPr lang="en-US" sz="2400" b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 Black" pitchFamily="34" charset="0"/>
              </a:rPr>
              <a:t>1) Hassan will drive to Alex next week. (driving) 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41503" y="5056428"/>
            <a:ext cx="10669920" cy="643992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400" b="1" dirty="0" smtClean="0">
                <a:solidFill>
                  <a:srgbClr val="0070C0"/>
                </a:solidFill>
                <a:latin typeface="Arial Black" pitchFamily="34" charset="0"/>
              </a:rPr>
              <a:t>Dina isn’t driving to work today.</a:t>
            </a:r>
            <a:endParaRPr lang="en-GB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7422" y="3955243"/>
            <a:ext cx="10798603" cy="94553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lvl="0"/>
            <a:r>
              <a:rPr lang="en-US" sz="2400" b="1" dirty="0" smtClean="0">
                <a:solidFill>
                  <a:srgbClr val="C00000"/>
                </a:solidFill>
                <a:latin typeface="Arial Black" pitchFamily="34" charset="0"/>
              </a:rPr>
              <a:t>2) Dina’s car is at the mechanic’s. she won’t drive to work today. (driving)</a:t>
            </a:r>
            <a:endParaRPr lang="en-US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252919" y="1199248"/>
            <a:ext cx="4513634" cy="43103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latin typeface="Arial Black" panose="020B0A04020102020204" pitchFamily="34" charset="0"/>
              </a:rPr>
              <a:t>temporary actions</a:t>
            </a:r>
          </a:p>
        </p:txBody>
      </p:sp>
    </p:spTree>
    <p:extLst>
      <p:ext uri="{BB962C8B-B14F-4D97-AF65-F5344CB8AC3E}">
        <p14:creationId xmlns:p14="http://schemas.microsoft.com/office/powerpoint/2010/main" val="376393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205745" y="1453931"/>
            <a:ext cx="6858729" cy="47383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356384" y="650241"/>
            <a:ext cx="11388889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1) We ……….lunch out doors to celebrate mum’s birthday. dad has reserved a table for us.</a:t>
            </a:r>
            <a:endParaRPr lang="en-US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arenR"/>
            </a:pPr>
            <a:r>
              <a:rPr lang="en-US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are eating </a:t>
            </a:r>
            <a:endParaRPr lang="en-US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arenR"/>
            </a:pPr>
            <a:r>
              <a:rPr lang="en-US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had eaten </a:t>
            </a:r>
            <a:endParaRPr lang="en-US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arenR"/>
            </a:pPr>
            <a:r>
              <a:rPr lang="en-US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will have eaten </a:t>
            </a:r>
            <a:endParaRPr lang="en-US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lphaLcParenR"/>
            </a:pPr>
            <a:r>
              <a:rPr lang="en-US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will be eaten </a:t>
            </a:r>
            <a:endParaRPr lang="en-US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1512" y="4061704"/>
            <a:ext cx="4286239" cy="473834"/>
          </a:xfrm>
          <a:prstGeom prst="roundRect">
            <a:avLst/>
          </a:prstGeom>
          <a:solidFill>
            <a:srgbClr val="FFFF00"/>
          </a:solidFill>
          <a:ln>
            <a:solidFill>
              <a:schemeClr val="bg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59922" y="3351715"/>
            <a:ext cx="11388889" cy="25419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2) </a:t>
            </a:r>
            <a:r>
              <a:rPr lang="en-US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We……… the Hassans at our house tomorrow. we have arranged every thing for a nice evening.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are </a:t>
            </a:r>
            <a:r>
              <a:rPr lang="en-US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receiving </a:t>
            </a:r>
            <a:endParaRPr lang="en-US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are going </a:t>
            </a:r>
            <a:r>
              <a:rPr lang="en-US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to be received </a:t>
            </a:r>
            <a:endParaRPr lang="en-US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will be </a:t>
            </a:r>
            <a:r>
              <a:rPr lang="en-US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received </a:t>
            </a:r>
            <a:endParaRPr lang="en-US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514350" lvl="0" indent="-514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lphaLcParenR"/>
            </a:pP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will have </a:t>
            </a:r>
            <a:r>
              <a:rPr lang="en-US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received </a:t>
            </a:r>
            <a:endParaRPr lang="en-US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Slide Number Placeholder 12"/>
          <p:cNvSpPr txBox="1">
            <a:spLocks/>
          </p:cNvSpPr>
          <p:nvPr/>
        </p:nvSpPr>
        <p:spPr>
          <a:xfrm>
            <a:off x="5324162" y="6149361"/>
            <a:ext cx="1076638" cy="564206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8BD51C9-DF95-4B7E-91A5-DB677E96BF5A}" type="slidenum">
              <a:rPr lang="en-US" sz="3200" smtClean="0">
                <a:solidFill>
                  <a:srgbClr val="C00000"/>
                </a:solidFill>
              </a:rPr>
              <a:pPr algn="ctr"/>
              <a:t>7</a:t>
            </a:fld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3394953" y="0"/>
            <a:ext cx="4581728" cy="515567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b="1" dirty="0" smtClean="0"/>
              <a:t>Present continuous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3153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86355" y="5006109"/>
            <a:ext cx="11572283" cy="56341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600" b="1" dirty="0">
                <a:solidFill>
                  <a:srgbClr val="0070C0"/>
                </a:solidFill>
              </a:rPr>
              <a:t> 4) </a:t>
            </a:r>
            <a:r>
              <a:rPr lang="en-GB" sz="2600" b="1" dirty="0" smtClean="0">
                <a:solidFill>
                  <a:srgbClr val="0070C0"/>
                </a:solidFill>
              </a:rPr>
              <a:t>I____ (read</a:t>
            </a:r>
            <a:r>
              <a:rPr lang="en-GB" sz="2600" b="1" dirty="0">
                <a:solidFill>
                  <a:srgbClr val="0070C0"/>
                </a:solidFill>
              </a:rPr>
              <a:t>) the </a:t>
            </a:r>
            <a:r>
              <a:rPr lang="en-GB" sz="2600" b="1" dirty="0" smtClean="0">
                <a:solidFill>
                  <a:srgbClr val="0070C0"/>
                </a:solidFill>
              </a:rPr>
              <a:t>story in my room at this moment.</a:t>
            </a:r>
            <a:endParaRPr lang="en-GB" sz="2600" b="1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1832" y="3805382"/>
            <a:ext cx="11556458" cy="535720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600" b="1" dirty="0">
                <a:solidFill>
                  <a:srgbClr val="0070C0"/>
                </a:solidFill>
              </a:rPr>
              <a:t> 3</a:t>
            </a:r>
            <a:r>
              <a:rPr lang="en-GB" sz="2600" b="1" dirty="0" smtClean="0">
                <a:solidFill>
                  <a:srgbClr val="0070C0"/>
                </a:solidFill>
              </a:rPr>
              <a:t>) ____ (you visit) your family in the village?</a:t>
            </a:r>
            <a:endParaRPr lang="en-GB" sz="2600" b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349672" y="4322624"/>
            <a:ext cx="3508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are you visiting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01191" y="5569527"/>
            <a:ext cx="38088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am reading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1830" y="995024"/>
            <a:ext cx="11556459" cy="875291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600" b="1" dirty="0">
                <a:solidFill>
                  <a:srgbClr val="0070C0"/>
                </a:solidFill>
              </a:rPr>
              <a:t> 1) </a:t>
            </a:r>
            <a:r>
              <a:rPr lang="en-US" sz="2600" b="1" dirty="0" smtClean="0">
                <a:solidFill>
                  <a:srgbClr val="0070C0"/>
                </a:solidFill>
              </a:rPr>
              <a:t>The family ____(eat) dinner in a restaurant tonight.</a:t>
            </a:r>
            <a:endParaRPr lang="en-US" sz="2600" b="1" dirty="0">
              <a:solidFill>
                <a:srgbClr val="0070C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248073" y="1870315"/>
            <a:ext cx="3600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are eating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91831" y="2447636"/>
            <a:ext cx="11556458" cy="580385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600" b="1" dirty="0">
                <a:solidFill>
                  <a:srgbClr val="0070C0"/>
                </a:solidFill>
              </a:rPr>
              <a:t> 2) </a:t>
            </a:r>
            <a:r>
              <a:rPr lang="en-GB" sz="2600" b="1" dirty="0" smtClean="0">
                <a:solidFill>
                  <a:srgbClr val="0070C0"/>
                </a:solidFill>
              </a:rPr>
              <a:t>We____ (play) football in the club right now.</a:t>
            </a:r>
            <a:endParaRPr lang="en-GB" sz="2600" b="1" dirty="0">
              <a:solidFill>
                <a:srgbClr val="0070C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248072" y="3028021"/>
            <a:ext cx="3473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are playing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12"/>
          <p:cNvSpPr txBox="1"/>
          <p:nvPr/>
        </p:nvSpPr>
        <p:spPr>
          <a:xfrm>
            <a:off x="412459" y="564137"/>
            <a:ext cx="5210127" cy="430887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792562" lvl="1" indent="-457154">
              <a:buFont typeface="Wingdings" panose="05000000000000000000" pitchFamily="2" charset="2"/>
              <a:buChar char="q"/>
            </a:pPr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UKIJ Bom"/>
                <a:cs typeface="UKIJ Bom"/>
                <a:sym typeface="UKIJ Bom"/>
              </a:rPr>
              <a:t>Correct the mistake</a:t>
            </a:r>
            <a:endParaRPr lang="en-GB" sz="28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UKIJ Bom"/>
              <a:cs typeface="UKIJ Bom"/>
              <a:sym typeface="UKIJ Bom"/>
            </a:endParaRPr>
          </a:p>
        </p:txBody>
      </p:sp>
      <p:sp>
        <p:nvSpPr>
          <p:cNvPr id="1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8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4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/>
      <p:bldP spid="19" grpId="0"/>
      <p:bldP spid="22" grpId="0" animBg="1"/>
      <p:bldP spid="23" grpId="0"/>
      <p:bldP spid="24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41167" y="5006109"/>
            <a:ext cx="10830161" cy="56341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600" b="1" dirty="0">
                <a:solidFill>
                  <a:srgbClr val="0070C0"/>
                </a:solidFill>
              </a:rPr>
              <a:t> </a:t>
            </a:r>
            <a:r>
              <a:rPr lang="en-GB" sz="2600" b="1" dirty="0" smtClean="0">
                <a:solidFill>
                  <a:srgbClr val="0070C0"/>
                </a:solidFill>
              </a:rPr>
              <a:t>8) Look! (he kick) the ball towards the goal? </a:t>
            </a:r>
            <a:endParaRPr lang="en-GB" sz="2600" b="1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6158" y="3805382"/>
            <a:ext cx="10815351" cy="535720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70C0"/>
                </a:solidFill>
              </a:rPr>
              <a:t>7) ____(you go) to school with your friends today? </a:t>
            </a:r>
            <a:endParaRPr lang="en-US" sz="2600" b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87574" y="4322624"/>
            <a:ext cx="3769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Are you walking</a:t>
            </a: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821038" y="5569527"/>
            <a:ext cx="3089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Is he kicking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6545" y="1338036"/>
            <a:ext cx="10825019" cy="532279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>
                <a:solidFill>
                  <a:srgbClr val="0070C0"/>
                </a:solidFill>
              </a:rPr>
              <a:t>5) My sister____ </a:t>
            </a:r>
            <a:r>
              <a:rPr lang="en-US" sz="2600" b="1" dirty="0" smtClean="0">
                <a:solidFill>
                  <a:srgbClr val="0070C0"/>
                </a:solidFill>
              </a:rPr>
              <a:t>(not come) to school as she is ill.</a:t>
            </a:r>
            <a:endParaRPr lang="en-GB" sz="2600" b="1" dirty="0">
              <a:solidFill>
                <a:srgbClr val="0070C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248072" y="1870315"/>
            <a:ext cx="3108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isn’t coming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46545" y="2447636"/>
            <a:ext cx="10955667" cy="580385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70C0"/>
                </a:solidFill>
              </a:rPr>
              <a:t>6) Salah____(not play) today’s match as he is injured.</a:t>
            </a:r>
            <a:endParaRPr lang="en-GB" sz="2600" b="1" dirty="0">
              <a:solidFill>
                <a:srgbClr val="0070C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248072" y="3028021"/>
            <a:ext cx="2900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isn’t playing</a:t>
            </a: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12"/>
          <p:cNvSpPr txBox="1"/>
          <p:nvPr/>
        </p:nvSpPr>
        <p:spPr>
          <a:xfrm>
            <a:off x="412460" y="564137"/>
            <a:ext cx="5646594" cy="430887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792562" lvl="1" indent="-457154">
              <a:buFont typeface="Wingdings" panose="05000000000000000000" pitchFamily="2" charset="2"/>
              <a:buChar char="q"/>
            </a:pPr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UKIJ Bom"/>
                <a:cs typeface="UKIJ Bom"/>
                <a:sym typeface="UKIJ Bom"/>
              </a:rPr>
              <a:t>Correct the mistake</a:t>
            </a:r>
            <a:endParaRPr lang="en-GB" sz="28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UKIJ Bom"/>
              <a:cs typeface="UKIJ Bom"/>
              <a:sym typeface="UKIJ Bom"/>
            </a:endParaRP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466947" y="6158159"/>
            <a:ext cx="778212" cy="500875"/>
          </a:xfrm>
        </p:spPr>
        <p:txBody>
          <a:bodyPr>
            <a:noAutofit/>
          </a:bodyPr>
          <a:lstStyle/>
          <a:p>
            <a:pPr algn="ctr"/>
            <a:fld id="{08BD51C9-DF95-4B7E-91A5-DB677E96BF5A}" type="slidenum">
              <a:rPr lang="en-US" sz="32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9</a:t>
            </a:fld>
            <a:endParaRPr lang="en-US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/>
      <p:bldP spid="19" grpId="0"/>
      <p:bldP spid="22" grpId="0" animBg="1"/>
      <p:bldP spid="23" grpId="0"/>
      <p:bldP spid="24" grpId="0" animBg="1"/>
      <p:bldP spid="2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40994</TotalTime>
  <Words>491</Words>
  <Application>Microsoft Office PowerPoint</Application>
  <PresentationFormat>Custom</PresentationFormat>
  <Paragraphs>100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Clarity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ALMASA</dc:creator>
  <cp:lastModifiedBy>ALMASA</cp:lastModifiedBy>
  <cp:revision>580</cp:revision>
  <dcterms:created xsi:type="dcterms:W3CDTF">2021-03-31T20:32:27Z</dcterms:created>
  <dcterms:modified xsi:type="dcterms:W3CDTF">2026-07-09T01:02:38Z</dcterms:modified>
</cp:coreProperties>
</file>